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44.xml" ContentType="application/vnd.openxmlformats-officedocument.presentationml.notesSlide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1.xml.rels" ContentType="application/vnd.openxmlformats-package.relationships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57.png" ContentType="image/png"/>
  <Override PartName="/ppt/media/image53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19.jpeg" ContentType="image/jpe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x="1219835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BA4CEC5-E50B-4E95-81D9-A30C68EE5FED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r>
              <a:rPr lang="en-US" sz="2110">
                <a:latin typeface="Arial"/>
              </a:rPr>
              <a:t>まず、こちらは、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の </a:t>
            </a:r>
            <a:r>
              <a:rPr lang="en-US" sz="2110">
                <a:latin typeface="Arial"/>
              </a:rPr>
              <a:t>FLASH </a:t>
            </a:r>
            <a:r>
              <a:rPr lang="en-US" sz="2110">
                <a:latin typeface="Arial"/>
              </a:rPr>
              <a:t>レス化の課題です。</a:t>
            </a:r>
            <a:endParaRPr/>
          </a:p>
          <a:p>
            <a:r>
              <a:rPr lang="en-US" sz="2110">
                <a:latin typeface="Arial"/>
              </a:rPr>
              <a:t>Nigel </a:t>
            </a:r>
            <a:r>
              <a:rPr lang="en-US" sz="2110">
                <a:latin typeface="Arial"/>
              </a:rPr>
              <a:t>は、ユーザーの行動認識や</a:t>
            </a:r>
            <a:r>
              <a:rPr lang="en-US" sz="2110">
                <a:latin typeface="Arial"/>
              </a:rPr>
              <a:t>GPS</a:t>
            </a:r>
            <a:r>
              <a:rPr lang="en-US" sz="2110">
                <a:latin typeface="Arial"/>
              </a:rPr>
              <a:t>測位の結果をロギングする 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の機能を使用しますが、これは、</a:t>
            </a:r>
            <a:r>
              <a:rPr lang="en-US" sz="2110">
                <a:latin typeface="Arial"/>
              </a:rPr>
              <a:t>Activity Log </a:t>
            </a:r>
            <a:r>
              <a:rPr lang="en-US" sz="2110">
                <a:latin typeface="Arial"/>
              </a:rPr>
              <a:t>という </a:t>
            </a:r>
            <a:r>
              <a:rPr lang="en-US" sz="2110">
                <a:latin typeface="Arial"/>
              </a:rPr>
              <a:t>ISD </a:t>
            </a:r>
            <a:r>
              <a:rPr lang="en-US" sz="2110">
                <a:latin typeface="Arial"/>
              </a:rPr>
              <a:t>開発のソフトウェアによって実現されます。</a:t>
            </a:r>
            <a:endParaRPr/>
          </a:p>
          <a:p>
            <a:r>
              <a:rPr lang="en-US" sz="2110">
                <a:latin typeface="Arial"/>
              </a:rPr>
              <a:t>しかし、この </a:t>
            </a:r>
            <a:r>
              <a:rPr lang="en-US" sz="2110">
                <a:latin typeface="Arial"/>
              </a:rPr>
              <a:t>Activity Log </a:t>
            </a:r>
            <a:r>
              <a:rPr lang="en-US" sz="2110">
                <a:latin typeface="Arial"/>
              </a:rPr>
              <a:t>は 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単独でも動作できるようにという観点から、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に接続されたフラッシュにデータを蓄える前提で設計されています。</a:t>
            </a:r>
            <a:endParaRPr/>
          </a:p>
          <a:p>
            <a:r>
              <a:rPr lang="en-US" sz="2110">
                <a:latin typeface="Arial"/>
              </a:rPr>
              <a:t>今回の</a:t>
            </a:r>
            <a:r>
              <a:rPr lang="en-US" sz="2110">
                <a:latin typeface="Arial"/>
              </a:rPr>
              <a:t>Nigel</a:t>
            </a:r>
            <a:r>
              <a:rPr lang="en-US" sz="2110">
                <a:latin typeface="Arial"/>
              </a:rPr>
              <a:t>のように、横に</a:t>
            </a:r>
            <a:r>
              <a:rPr lang="en-US" sz="2110">
                <a:latin typeface="Arial"/>
              </a:rPr>
              <a:t>AP</a:t>
            </a:r>
            <a:r>
              <a:rPr lang="en-US" sz="2110">
                <a:latin typeface="Arial"/>
              </a:rPr>
              <a:t>、</a:t>
            </a:r>
            <a:r>
              <a:rPr lang="en-US" sz="2110">
                <a:latin typeface="Arial"/>
              </a:rPr>
              <a:t>Application Processor</a:t>
            </a:r>
            <a:r>
              <a:rPr lang="en-US" sz="2110">
                <a:latin typeface="Arial"/>
              </a:rPr>
              <a:t>が接続されている場合、</a:t>
            </a:r>
            <a:r>
              <a:rPr lang="en-US" sz="2110">
                <a:latin typeface="Arial"/>
              </a:rPr>
              <a:t>AP</a:t>
            </a:r>
            <a:r>
              <a:rPr lang="en-US" sz="2110">
                <a:latin typeface="Arial"/>
              </a:rPr>
              <a:t>用にもストレージが別途あるため、部品点数や基板面積の面で、できるだけ１つにまとめたいという要望があります。</a:t>
            </a:r>
            <a:endParaRPr/>
          </a:p>
          <a:p>
            <a:endParaRPr/>
          </a:p>
          <a:p>
            <a:r>
              <a:rPr lang="en-US" sz="2110">
                <a:latin typeface="Arial"/>
              </a:rPr>
              <a:t>この課題に対する対策として、今回、私は </a:t>
            </a:r>
            <a:r>
              <a:rPr lang="en-US" sz="2110">
                <a:latin typeface="Arial"/>
              </a:rPr>
              <a:t>AP Storage Service </a:t>
            </a:r>
            <a:r>
              <a:rPr lang="en-US" sz="2110">
                <a:latin typeface="Arial"/>
              </a:rPr>
              <a:t>という機能を新規に設計しました。この </a:t>
            </a:r>
            <a:r>
              <a:rPr lang="en-US" sz="2110">
                <a:latin typeface="Arial"/>
              </a:rPr>
              <a:t>AP Storage Service </a:t>
            </a:r>
            <a:r>
              <a:rPr lang="en-US" sz="2110">
                <a:latin typeface="Arial"/>
              </a:rPr>
              <a:t>は、</a:t>
            </a:r>
            <a:r>
              <a:rPr lang="en-US" sz="2110">
                <a:latin typeface="Arial"/>
              </a:rPr>
              <a:t>AP </a:t>
            </a:r>
            <a:r>
              <a:rPr lang="en-US" sz="2110">
                <a:latin typeface="Arial"/>
              </a:rPr>
              <a:t>と 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の双方で協調して動作することで、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内のソフトウェアに対して、あたかも仮想的な</a:t>
            </a:r>
            <a:r>
              <a:rPr lang="en-US" sz="2110">
                <a:latin typeface="Arial"/>
              </a:rPr>
              <a:t>Flash </a:t>
            </a:r>
            <a:r>
              <a:rPr lang="en-US" sz="2110">
                <a:latin typeface="Arial"/>
              </a:rPr>
              <a:t>が接続されているかのように見せる機能です。</a:t>
            </a:r>
            <a:r>
              <a:rPr lang="en-US" sz="2110">
                <a:latin typeface="Arial"/>
              </a:rPr>
              <a:t>Activity Log </a:t>
            </a:r>
            <a:r>
              <a:rPr lang="en-US" sz="2110">
                <a:latin typeface="Arial"/>
              </a:rPr>
              <a:t>は </a:t>
            </a:r>
            <a:r>
              <a:rPr lang="en-US" sz="2110">
                <a:latin typeface="Arial"/>
              </a:rPr>
              <a:t>Spritzer </a:t>
            </a:r>
            <a:r>
              <a:rPr lang="en-US" sz="2110">
                <a:latin typeface="Arial"/>
              </a:rPr>
              <a:t>に接続された </a:t>
            </a:r>
            <a:r>
              <a:rPr lang="en-US" sz="2110">
                <a:latin typeface="Arial"/>
              </a:rPr>
              <a:t>Flash </a:t>
            </a:r>
            <a:r>
              <a:rPr lang="en-US" sz="2110">
                <a:latin typeface="Arial"/>
              </a:rPr>
              <a:t>を読み書きしているつもりで動作しても、この機能によって、実際の読み書きは</a:t>
            </a:r>
            <a:r>
              <a:rPr lang="en-US" sz="2110">
                <a:latin typeface="Arial"/>
              </a:rPr>
              <a:t>AP</a:t>
            </a:r>
            <a:r>
              <a:rPr lang="en-US" sz="2110">
                <a:latin typeface="Arial"/>
              </a:rPr>
              <a:t>側に接続された </a:t>
            </a:r>
            <a:r>
              <a:rPr lang="en-US" sz="2110">
                <a:latin typeface="Arial"/>
              </a:rPr>
              <a:t>Flash </a:t>
            </a:r>
            <a:r>
              <a:rPr lang="en-US" sz="2110">
                <a:latin typeface="Arial"/>
              </a:rPr>
              <a:t>で行われるようになります。これにより、</a:t>
            </a:r>
            <a:r>
              <a:rPr lang="en-US" sz="2110">
                <a:latin typeface="Arial"/>
              </a:rPr>
              <a:t>Activity Log </a:t>
            </a:r>
            <a:r>
              <a:rPr lang="en-US" sz="2110">
                <a:latin typeface="Arial"/>
              </a:rPr>
              <a:t>は殆ど無修正のままこの問題に対応することが可能となりました。</a:t>
            </a:r>
            <a:endParaRPr/>
          </a:p>
          <a:p>
            <a:r>
              <a:rPr lang="en-US" sz="2110">
                <a:latin typeface="Arial"/>
              </a:rPr>
              <a:t>この </a:t>
            </a:r>
            <a:r>
              <a:rPr lang="en-US" sz="2110">
                <a:latin typeface="Arial"/>
              </a:rPr>
              <a:t>AP Storage Service </a:t>
            </a:r>
            <a:r>
              <a:rPr lang="en-US" sz="2110">
                <a:latin typeface="Arial"/>
              </a:rPr>
              <a:t>機能は、アーキテクチャ設計までは完了しており、今後、</a:t>
            </a:r>
            <a:r>
              <a:rPr lang="en-US" sz="2110">
                <a:latin typeface="Arial"/>
              </a:rPr>
              <a:t>BSD</a:t>
            </a:r>
            <a:r>
              <a:rPr lang="en-US" sz="2110">
                <a:latin typeface="Arial"/>
              </a:rPr>
              <a:t>で開発を行っていく予定となっております。</a:t>
            </a:r>
            <a:endParaRPr/>
          </a:p>
          <a:p>
            <a:endParaRPr/>
          </a:p>
        </p:txBody>
      </p:sp>
      <p:sp>
        <p:nvSpPr>
          <p:cNvPr id="1380" name="CustomShape 2"/>
          <p:cNvSpPr/>
          <p:nvPr/>
        </p:nvSpPr>
        <p:spPr>
          <a:xfrm>
            <a:off x="4282200" y="10155600"/>
            <a:ext cx="327312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C1EE866-2CC8-40AD-9852-ACABBFE4068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2" name="CustomShape 2"/>
          <p:cNvSpPr/>
          <p:nvPr/>
        </p:nvSpPr>
        <p:spPr>
          <a:xfrm>
            <a:off x="4282200" y="10155600"/>
            <a:ext cx="327312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0DA3C6C-932C-41E7-97B3-33622E36FD8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4" name="CustomShape 2"/>
          <p:cNvSpPr/>
          <p:nvPr/>
        </p:nvSpPr>
        <p:spPr>
          <a:xfrm>
            <a:off x="4282200" y="10155600"/>
            <a:ext cx="327312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EB94999-0255-4D95-A6F3-1D7898DB14A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6" name="CustomShape 2"/>
          <p:cNvSpPr/>
          <p:nvPr/>
        </p:nvSpPr>
        <p:spPr>
          <a:xfrm>
            <a:off x="4282200" y="10155600"/>
            <a:ext cx="327312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C4C18D5-34F3-462F-8608-D16408CC689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8" name="CustomShape 2"/>
          <p:cNvSpPr/>
          <p:nvPr/>
        </p:nvSpPr>
        <p:spPr>
          <a:xfrm>
            <a:off x="4282200" y="10155600"/>
            <a:ext cx="327312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AB4B61D-A019-43E4-ADFB-680E66F15440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0" name="CustomShape 2"/>
          <p:cNvSpPr/>
          <p:nvPr/>
        </p:nvSpPr>
        <p:spPr>
          <a:xfrm>
            <a:off x="4282200" y="10155600"/>
            <a:ext cx="327312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D4D4CB3-C2A1-49B0-A33E-5F36E4B3CB7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2" name="CustomShape 2"/>
          <p:cNvSpPr/>
          <p:nvPr/>
        </p:nvSpPr>
        <p:spPr>
          <a:xfrm>
            <a:off x="4282200" y="10155600"/>
            <a:ext cx="327312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6F9683F-6F29-42D8-A591-6101B8C2B1D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4" name="CustomShape 2"/>
          <p:cNvSpPr/>
          <p:nvPr/>
        </p:nvSpPr>
        <p:spPr>
          <a:xfrm>
            <a:off x="4282200" y="10155600"/>
            <a:ext cx="327312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741EB35-9D49-41CD-9612-2F4BB781AF7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6" name="CustomShape 2"/>
          <p:cNvSpPr/>
          <p:nvPr/>
        </p:nvSpPr>
        <p:spPr>
          <a:xfrm>
            <a:off x="4282200" y="10155600"/>
            <a:ext cx="327312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F60D175-1C2E-4BD7-B6C0-49D0F71231D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8" name="CustomShape 2"/>
          <p:cNvSpPr/>
          <p:nvPr/>
        </p:nvSpPr>
        <p:spPr>
          <a:xfrm>
            <a:off x="4282200" y="10155600"/>
            <a:ext cx="327312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FC40F89-8D3F-423D-97AC-170F987159F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0" name="CustomShape 2"/>
          <p:cNvSpPr/>
          <p:nvPr/>
        </p:nvSpPr>
        <p:spPr>
          <a:xfrm>
            <a:off x="4282200" y="10155600"/>
            <a:ext cx="327312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3CAC099-2B81-4230-B35B-D60A07AFD85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453720"/>
            <a:ext cx="12201120" cy="40788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</p:sp>
      <p:sp>
        <p:nvSpPr>
          <p:cNvPr id="1" name="CustomShape 2"/>
          <p:cNvSpPr/>
          <p:nvPr/>
        </p:nvSpPr>
        <p:spPr>
          <a:xfrm>
            <a:off x="10702080" y="6472800"/>
            <a:ext cx="1481040" cy="36216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Arial Unicode MS"/>
              </a:rPr>
              <a:t>CONFIDENTIAL</a:t>
            </a:r>
            <a:endParaRPr/>
          </a:p>
        </p:txBody>
      </p:sp>
      <p:pic>
        <p:nvPicPr>
          <p:cNvPr id="2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65480" y="144360"/>
            <a:ext cx="1668600" cy="45360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238320" y="6536520"/>
            <a:ext cx="1730520" cy="27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ＭＳ Ｐゴシック"/>
              </a:rPr>
              <a:t>Mission / Vision / Values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453720"/>
            <a:ext cx="12201120" cy="407880"/>
          </a:xfrm>
          <a:prstGeom prst="rect">
            <a:avLst/>
          </a:prstGeom>
          <a:solidFill>
            <a:srgbClr val="4d4d4d"/>
          </a:solidFill>
          <a:ln w="12600">
            <a:noFill/>
          </a:ln>
        </p:spPr>
      </p:sp>
      <p:sp>
        <p:nvSpPr>
          <p:cNvPr id="41" name="CustomShape 2"/>
          <p:cNvSpPr/>
          <p:nvPr/>
        </p:nvSpPr>
        <p:spPr>
          <a:xfrm>
            <a:off x="10702080" y="6472800"/>
            <a:ext cx="1481040" cy="36216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12600">
            <a:solidFill>
              <a:srgbClr val="c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Arial Unicode MS"/>
              </a:rPr>
              <a:t>CONFIDENTIAL</a:t>
            </a:r>
            <a:endParaRPr/>
          </a:p>
        </p:txBody>
      </p:sp>
      <p:pic>
        <p:nvPicPr>
          <p:cNvPr id="42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65480" y="144360"/>
            <a:ext cx="1668600" cy="453600"/>
          </a:xfrm>
          <a:prstGeom prst="rect">
            <a:avLst/>
          </a:prstGeom>
          <a:ln>
            <a:noFill/>
          </a:ln>
        </p:spPr>
      </p:pic>
      <p:sp>
        <p:nvSpPr>
          <p:cNvPr id="43" name="CustomShape 3"/>
          <p:cNvSpPr/>
          <p:nvPr/>
        </p:nvSpPr>
        <p:spPr>
          <a:xfrm>
            <a:off x="238320" y="6523920"/>
            <a:ext cx="1730520" cy="27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Arial"/>
                <a:ea typeface="ＭＳ Ｐゴシック"/>
              </a:rPr>
              <a:t>  </a:t>
            </a:r>
            <a:r>
              <a:rPr lang="en-US" sz="1000">
                <a:solidFill>
                  <a:srgbClr val="ffffff"/>
                </a:solidFill>
                <a:latin typeface="Arial"/>
                <a:ea typeface="ＭＳ Ｐゴシック"/>
              </a:rPr>
              <a:t>|   CSC</a:t>
            </a:r>
            <a:endParaRPr/>
          </a:p>
        </p:txBody>
      </p:sp>
      <p:sp>
        <p:nvSpPr>
          <p:cNvPr id="44" name="CustomShape 4"/>
          <p:cNvSpPr/>
          <p:nvPr/>
        </p:nvSpPr>
        <p:spPr>
          <a:xfrm>
            <a:off x="343080" y="1009440"/>
            <a:ext cx="11519640" cy="5298840"/>
          </a:xfrm>
          <a:prstGeom prst="roundRect">
            <a:avLst>
              <a:gd name="adj" fmla="val 3525"/>
            </a:avLst>
          </a:prstGeom>
          <a:solidFill>
            <a:srgbClr val="d9d9d9"/>
          </a:solidFill>
          <a:ln w="12600">
            <a:noFill/>
          </a:ln>
        </p:spPr>
      </p:sp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6481440"/>
            <a:ext cx="12195360" cy="381240"/>
          </a:xfrm>
          <a:prstGeom prst="rect">
            <a:avLst/>
          </a:prstGeom>
          <a:gradFill>
            <a:gsLst>
              <a:gs pos="0">
                <a:srgbClr val="006747"/>
              </a:gs>
              <a:gs pos="100000">
                <a:srgbClr val="009365"/>
              </a:gs>
            </a:gsLst>
            <a:lin ang="16200000"/>
          </a:gradFill>
          <a:ln w="25560">
            <a:noFill/>
          </a:ln>
        </p:spPr>
      </p:sp>
      <p:sp>
        <p:nvSpPr>
          <p:cNvPr id="82" name="CustomShape 2"/>
          <p:cNvSpPr/>
          <p:nvPr/>
        </p:nvSpPr>
        <p:spPr>
          <a:xfrm>
            <a:off x="10540080" y="6484680"/>
            <a:ext cx="334800" cy="330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83" name="CustomShape 3"/>
          <p:cNvSpPr/>
          <p:nvPr/>
        </p:nvSpPr>
        <p:spPr>
          <a:xfrm>
            <a:off x="5240160" y="6498000"/>
            <a:ext cx="1713960" cy="344520"/>
          </a:xfrm>
          <a:prstGeom prst="rect">
            <a:avLst/>
          </a:prstGeom>
          <a:noFill/>
          <a:ln>
            <a:noFill/>
          </a:ln>
        </p:spPr>
        <p:txBody>
          <a:bodyPr wrap="none" lIns="115200" rIns="115200" tIns="57600" bIns="576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メイリオ"/>
              </a:rPr>
              <a:t>Sony Corporation</a:t>
            </a:r>
            <a:endParaRPr/>
          </a:p>
        </p:txBody>
      </p:sp>
      <p:sp>
        <p:nvSpPr>
          <p:cNvPr id="84" name="CustomShape 4"/>
          <p:cNvSpPr/>
          <p:nvPr/>
        </p:nvSpPr>
        <p:spPr>
          <a:xfrm>
            <a:off x="10584000" y="6495840"/>
            <a:ext cx="1558440" cy="341640"/>
          </a:xfrm>
          <a:prstGeom prst="roundRect">
            <a:avLst>
              <a:gd name="adj" fmla="val 21324"/>
            </a:avLst>
          </a:prstGeom>
          <a:gradFill>
            <a:gsLst>
              <a:gs pos="0">
                <a:srgbClr val="d43b45"/>
              </a:gs>
              <a:gs pos="100000">
                <a:srgbClr val="c90613"/>
              </a:gs>
            </a:gsLst>
            <a:lin ang="5400000"/>
          </a:gradFill>
          <a:ln>
            <a:noFill/>
          </a:ln>
        </p:spPr>
      </p:sp>
      <p:sp>
        <p:nvSpPr>
          <p:cNvPr id="85" name="CustomShape 5"/>
          <p:cNvSpPr/>
          <p:nvPr/>
        </p:nvSpPr>
        <p:spPr>
          <a:xfrm>
            <a:off x="11453040" y="6593400"/>
            <a:ext cx="149760" cy="1497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ahoma"/>
                <a:ea typeface="メイリオ"/>
              </a:rPr>
              <a:t>CONFIDENTIAL</a:t>
            </a:r>
            <a:endParaRPr/>
          </a:p>
        </p:txBody>
      </p:sp>
      <p:sp>
        <p:nvSpPr>
          <p:cNvPr id="86" name="CustomShape 6"/>
          <p:cNvSpPr/>
          <p:nvPr/>
        </p:nvSpPr>
        <p:spPr>
          <a:xfrm>
            <a:off x="10688040" y="6582960"/>
            <a:ext cx="149760" cy="15012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ahoma"/>
                <a:ea typeface="メイリオ"/>
              </a:rPr>
              <a:t>秘</a:t>
            </a:r>
            <a:endParaRPr/>
          </a:p>
        </p:txBody>
      </p:sp>
      <p:sp>
        <p:nvSpPr>
          <p:cNvPr id="87" name="Line 7"/>
          <p:cNvSpPr/>
          <p:nvPr/>
        </p:nvSpPr>
        <p:spPr>
          <a:xfrm>
            <a:off x="10923120" y="6534360"/>
            <a:ext cx="0" cy="26712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pic>
        <p:nvPicPr>
          <p:cNvPr id="88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68000" y="144360"/>
            <a:ext cx="1669680" cy="454320"/>
          </a:xfrm>
          <a:prstGeom prst="rect">
            <a:avLst/>
          </a:prstGeom>
          <a:ln>
            <a:noFill/>
          </a:ln>
        </p:spPr>
      </p:pic>
      <p:sp>
        <p:nvSpPr>
          <p:cNvPr id="89" name="PlaceHolder 8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90" name="PlaceHolder 9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36240" y="2214720"/>
            <a:ext cx="11526480" cy="170640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 anchor="ctr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4d4d4d"/>
                </a:solidFill>
                <a:latin typeface="Arial"/>
              </a:rPr>
              <a:t>Spritzer BLE design &amp; architecture (draft)</a:t>
            </a:r>
            <a:endParaRPr/>
          </a:p>
        </p:txBody>
      </p:sp>
      <p:sp>
        <p:nvSpPr>
          <p:cNvPr id="131" name="CustomShape 2"/>
          <p:cNvSpPr/>
          <p:nvPr/>
        </p:nvSpPr>
        <p:spPr>
          <a:xfrm>
            <a:off x="336240" y="4532040"/>
            <a:ext cx="11526480" cy="428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4d4d4d"/>
                </a:solidFill>
                <a:latin typeface="Arial"/>
              </a:rPr>
              <a:t>China Software Center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Events</a:t>
            </a:r>
            <a:endParaRPr/>
          </a:p>
        </p:txBody>
      </p:sp>
      <p:sp>
        <p:nvSpPr>
          <p:cNvPr id="311" name="CustomShape 2"/>
          <p:cNvSpPr/>
          <p:nvPr/>
        </p:nvSpPr>
        <p:spPr>
          <a:xfrm>
            <a:off x="946080" y="1762200"/>
            <a:ext cx="2156760" cy="3668760"/>
          </a:xfrm>
          <a:prstGeom prst="roundRect">
            <a:avLst>
              <a:gd name="adj" fmla="val 7544"/>
            </a:avLst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</p:sp>
      <p:sp>
        <p:nvSpPr>
          <p:cNvPr id="312" name="CustomShape 3"/>
          <p:cNvSpPr/>
          <p:nvPr/>
        </p:nvSpPr>
        <p:spPr>
          <a:xfrm>
            <a:off x="4258440" y="1756080"/>
            <a:ext cx="360" cy="242640"/>
          </a:xfrm>
          <a:prstGeom prst="roundRect">
            <a:avLst>
              <a:gd name="adj" fmla="val 4432"/>
            </a:avLst>
          </a:prstGeom>
          <a:noFill/>
          <a:ln>
            <a:noFill/>
          </a:ln>
        </p:spPr>
      </p:sp>
      <p:sp>
        <p:nvSpPr>
          <p:cNvPr id="313" name="CustomShape 4"/>
          <p:cNvSpPr/>
          <p:nvPr/>
        </p:nvSpPr>
        <p:spPr>
          <a:xfrm>
            <a:off x="1342080" y="1978200"/>
            <a:ext cx="1364400" cy="4284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Spritzer</a:t>
            </a:r>
            <a:endParaRPr/>
          </a:p>
        </p:txBody>
      </p:sp>
      <p:sp>
        <p:nvSpPr>
          <p:cNvPr id="314" name="CustomShape 5"/>
          <p:cNvSpPr/>
          <p:nvPr/>
        </p:nvSpPr>
        <p:spPr>
          <a:xfrm>
            <a:off x="6714720" y="1975320"/>
            <a:ext cx="2068560" cy="4284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Nordic SoftDevice</a:t>
            </a:r>
            <a:endParaRPr/>
          </a:p>
        </p:txBody>
      </p:sp>
      <p:sp>
        <p:nvSpPr>
          <p:cNvPr id="315" name="CustomShape 6"/>
          <p:cNvSpPr/>
          <p:nvPr/>
        </p:nvSpPr>
        <p:spPr>
          <a:xfrm>
            <a:off x="4485960" y="1978200"/>
            <a:ext cx="1600920" cy="4284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Nordic Codec</a:t>
            </a:r>
            <a:endParaRPr/>
          </a:p>
        </p:txBody>
      </p:sp>
      <p:sp>
        <p:nvSpPr>
          <p:cNvPr id="316" name="Line 7"/>
          <p:cNvSpPr/>
          <p:nvPr/>
        </p:nvSpPr>
        <p:spPr>
          <a:xfrm>
            <a:off x="2025720" y="2410200"/>
            <a:ext cx="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317" name="Line 8"/>
          <p:cNvSpPr/>
          <p:nvPr/>
        </p:nvSpPr>
        <p:spPr>
          <a:xfrm>
            <a:off x="5288040" y="2410200"/>
            <a:ext cx="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318" name="Line 9"/>
          <p:cNvSpPr/>
          <p:nvPr/>
        </p:nvSpPr>
        <p:spPr>
          <a:xfrm>
            <a:off x="7750440" y="2410200"/>
            <a:ext cx="0" cy="273600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319" name="CustomShape 10"/>
          <p:cNvSpPr/>
          <p:nvPr/>
        </p:nvSpPr>
        <p:spPr>
          <a:xfrm flipH="1">
            <a:off x="5298840" y="3778200"/>
            <a:ext cx="244476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320" name="CustomShape 11"/>
          <p:cNvSpPr/>
          <p:nvPr/>
        </p:nvSpPr>
        <p:spPr>
          <a:xfrm>
            <a:off x="6138000" y="3592440"/>
            <a:ext cx="153396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SoftDevice event</a:t>
            </a:r>
            <a:endParaRPr/>
          </a:p>
        </p:txBody>
      </p:sp>
      <p:sp>
        <p:nvSpPr>
          <p:cNvPr id="321" name="CustomShape 12"/>
          <p:cNvSpPr/>
          <p:nvPr/>
        </p:nvSpPr>
        <p:spPr>
          <a:xfrm flipH="1">
            <a:off x="2022480" y="4354560"/>
            <a:ext cx="325836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322" name="CustomShape 13"/>
          <p:cNvSpPr/>
          <p:nvPr/>
        </p:nvSpPr>
        <p:spPr>
          <a:xfrm>
            <a:off x="3458880" y="4154400"/>
            <a:ext cx="51768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Event</a:t>
            </a:r>
            <a:endParaRPr/>
          </a:p>
        </p:txBody>
      </p:sp>
      <p:sp>
        <p:nvSpPr>
          <p:cNvPr id="323" name="CustomShape 14"/>
          <p:cNvSpPr/>
          <p:nvPr/>
        </p:nvSpPr>
        <p:spPr>
          <a:xfrm>
            <a:off x="7779240" y="3346200"/>
            <a:ext cx="137412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Event triggered</a:t>
            </a:r>
            <a:endParaRPr/>
          </a:p>
        </p:txBody>
      </p:sp>
      <p:sp>
        <p:nvSpPr>
          <p:cNvPr id="324" name="CustomShape 15"/>
          <p:cNvSpPr/>
          <p:nvPr/>
        </p:nvSpPr>
        <p:spPr>
          <a:xfrm>
            <a:off x="5364000" y="4015800"/>
            <a:ext cx="123984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Event encode</a:t>
            </a:r>
            <a:endParaRPr/>
          </a:p>
        </p:txBody>
      </p:sp>
      <p:sp>
        <p:nvSpPr>
          <p:cNvPr id="325" name="CustomShape 16"/>
          <p:cNvSpPr/>
          <p:nvPr/>
        </p:nvSpPr>
        <p:spPr>
          <a:xfrm>
            <a:off x="9529920" y="3244680"/>
            <a:ext cx="2142720" cy="2031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Vender Provided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Event</a:t>
            </a:r>
            <a:endParaRPr/>
          </a:p>
        </p:txBody>
      </p:sp>
      <p:sp>
        <p:nvSpPr>
          <p:cNvPr id="326" name="CustomShape 17"/>
          <p:cNvSpPr/>
          <p:nvPr/>
        </p:nvSpPr>
        <p:spPr>
          <a:xfrm>
            <a:off x="10058400" y="244800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327" name="CustomShape 18"/>
          <p:cNvSpPr/>
          <p:nvPr/>
        </p:nvSpPr>
        <p:spPr>
          <a:xfrm>
            <a:off x="10193040" y="2189160"/>
            <a:ext cx="11930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328" name="CustomShape 19"/>
          <p:cNvSpPr/>
          <p:nvPr/>
        </p:nvSpPr>
        <p:spPr>
          <a:xfrm>
            <a:off x="9877320" y="1841760"/>
            <a:ext cx="1701360" cy="105048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Transmitting a packet</a:t>
            </a:r>
            <a:endParaRPr/>
          </a:p>
        </p:txBody>
      </p:sp>
      <p:sp>
        <p:nvSpPr>
          <p:cNvPr id="330" name="CustomShape 2"/>
          <p:cNvSpPr/>
          <p:nvPr/>
        </p:nvSpPr>
        <p:spPr>
          <a:xfrm>
            <a:off x="1475640" y="2045880"/>
            <a:ext cx="6674040" cy="5004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Serialization Transport layer</a:t>
            </a:r>
            <a:endParaRPr/>
          </a:p>
        </p:txBody>
      </p:sp>
      <p:sp>
        <p:nvSpPr>
          <p:cNvPr id="331" name="CustomShape 3"/>
          <p:cNvSpPr/>
          <p:nvPr/>
        </p:nvSpPr>
        <p:spPr>
          <a:xfrm>
            <a:off x="1475640" y="4422240"/>
            <a:ext cx="6674040" cy="5004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Serialization PHY Layer</a:t>
            </a:r>
            <a:endParaRPr/>
          </a:p>
        </p:txBody>
      </p:sp>
      <p:sp>
        <p:nvSpPr>
          <p:cNvPr id="332" name="CustomShape 4"/>
          <p:cNvSpPr/>
          <p:nvPr/>
        </p:nvSpPr>
        <p:spPr>
          <a:xfrm>
            <a:off x="2915640" y="2549880"/>
            <a:ext cx="360" cy="18687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333" name="CustomShape 5"/>
          <p:cNvSpPr/>
          <p:nvPr/>
        </p:nvSpPr>
        <p:spPr>
          <a:xfrm flipV="1">
            <a:off x="6714720" y="2550240"/>
            <a:ext cx="360" cy="18687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334" name="CustomShape 6"/>
          <p:cNvSpPr/>
          <p:nvPr/>
        </p:nvSpPr>
        <p:spPr>
          <a:xfrm>
            <a:off x="1501560" y="3162960"/>
            <a:ext cx="4313880" cy="4838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ser_phy_tx_pkt_send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(const uint8_t* p_buffer, uint16_t num_of_bytes)</a:t>
            </a:r>
            <a:endParaRPr/>
          </a:p>
        </p:txBody>
      </p:sp>
      <p:sp>
        <p:nvSpPr>
          <p:cNvPr id="335" name="CustomShape 7"/>
          <p:cNvSpPr/>
          <p:nvPr/>
        </p:nvSpPr>
        <p:spPr>
          <a:xfrm>
            <a:off x="5219640" y="3768480"/>
            <a:ext cx="298656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SER_PHY_EVT_TX_PKT_SENT</a:t>
            </a:r>
            <a:endParaRPr/>
          </a:p>
        </p:txBody>
      </p:sp>
      <p:sp>
        <p:nvSpPr>
          <p:cNvPr id="336" name="CustomShape 8"/>
          <p:cNvSpPr/>
          <p:nvPr/>
        </p:nvSpPr>
        <p:spPr>
          <a:xfrm>
            <a:off x="9829800" y="2063520"/>
            <a:ext cx="1761840" cy="223200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</p:sp>
      <p:sp>
        <p:nvSpPr>
          <p:cNvPr id="337" name="CustomShape 9"/>
          <p:cNvSpPr/>
          <p:nvPr/>
        </p:nvSpPr>
        <p:spPr>
          <a:xfrm>
            <a:off x="10306800" y="1915560"/>
            <a:ext cx="746640" cy="240480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Legend</a:t>
            </a:r>
            <a:endParaRPr/>
          </a:p>
        </p:txBody>
      </p:sp>
      <p:sp>
        <p:nvSpPr>
          <p:cNvPr id="338" name="CustomShape 10"/>
          <p:cNvSpPr/>
          <p:nvPr/>
        </p:nvSpPr>
        <p:spPr>
          <a:xfrm>
            <a:off x="9995040" y="2217600"/>
            <a:ext cx="1390680" cy="4946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Vendor provided</a:t>
            </a:r>
            <a:endParaRPr/>
          </a:p>
        </p:txBody>
      </p:sp>
      <p:sp>
        <p:nvSpPr>
          <p:cNvPr id="339" name="CustomShape 11"/>
          <p:cNvSpPr/>
          <p:nvPr/>
        </p:nvSpPr>
        <p:spPr>
          <a:xfrm>
            <a:off x="9995040" y="2946240"/>
            <a:ext cx="1390680" cy="52272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CSC implement</a:t>
            </a:r>
            <a:endParaRPr/>
          </a:p>
        </p:txBody>
      </p:sp>
      <p:sp>
        <p:nvSpPr>
          <p:cNvPr id="340" name="CustomShape 12"/>
          <p:cNvSpPr/>
          <p:nvPr/>
        </p:nvSpPr>
        <p:spPr>
          <a:xfrm>
            <a:off x="10011960" y="395424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41" name="CustomShape 13"/>
          <p:cNvSpPr/>
          <p:nvPr/>
        </p:nvSpPr>
        <p:spPr>
          <a:xfrm>
            <a:off x="10203120" y="3683520"/>
            <a:ext cx="10540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Sequence – Scanning -2</a:t>
            </a:r>
            <a:endParaRPr/>
          </a:p>
        </p:txBody>
      </p:sp>
      <p:sp>
        <p:nvSpPr>
          <p:cNvPr id="343" name="Line 2"/>
          <p:cNvSpPr/>
          <p:nvPr/>
        </p:nvSpPr>
        <p:spPr>
          <a:xfrm>
            <a:off x="116820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344" name="CustomShape 3"/>
          <p:cNvSpPr/>
          <p:nvPr/>
        </p:nvSpPr>
        <p:spPr>
          <a:xfrm>
            <a:off x="551160" y="1480680"/>
            <a:ext cx="1299600" cy="347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1095480" y="2061720"/>
            <a:ext cx="140400" cy="3704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346" name="CustomShape 5"/>
          <p:cNvSpPr/>
          <p:nvPr/>
        </p:nvSpPr>
        <p:spPr>
          <a:xfrm>
            <a:off x="10083960" y="1175760"/>
            <a:ext cx="1545840" cy="47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347" name="CustomShape 6"/>
          <p:cNvSpPr/>
          <p:nvPr/>
        </p:nvSpPr>
        <p:spPr>
          <a:xfrm>
            <a:off x="10136880" y="309744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48" name="CustomShape 7"/>
          <p:cNvSpPr/>
          <p:nvPr/>
        </p:nvSpPr>
        <p:spPr>
          <a:xfrm>
            <a:off x="10328040" y="2826720"/>
            <a:ext cx="10540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349" name="CustomShape 8"/>
          <p:cNvSpPr/>
          <p:nvPr/>
        </p:nvSpPr>
        <p:spPr>
          <a:xfrm>
            <a:off x="10136880" y="3957840"/>
            <a:ext cx="14144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350" name="CustomShape 9"/>
          <p:cNvSpPr/>
          <p:nvPr/>
        </p:nvSpPr>
        <p:spPr>
          <a:xfrm>
            <a:off x="10331640" y="3698640"/>
            <a:ext cx="7952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351" name="Line 10"/>
          <p:cNvSpPr/>
          <p:nvPr/>
        </p:nvSpPr>
        <p:spPr>
          <a:xfrm flipH="1">
            <a:off x="2966400" y="1845000"/>
            <a:ext cx="864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352" name="CustomShape 11"/>
          <p:cNvSpPr/>
          <p:nvPr/>
        </p:nvSpPr>
        <p:spPr>
          <a:xfrm>
            <a:off x="2213280" y="1503360"/>
            <a:ext cx="1502640" cy="3348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353" name="Line 12"/>
          <p:cNvSpPr/>
          <p:nvPr/>
        </p:nvSpPr>
        <p:spPr>
          <a:xfrm flipH="1">
            <a:off x="4827240" y="1811880"/>
            <a:ext cx="108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354" name="CustomShape 13"/>
          <p:cNvSpPr/>
          <p:nvPr/>
        </p:nvSpPr>
        <p:spPr>
          <a:xfrm>
            <a:off x="4073040" y="152784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355" name="CustomShape 14"/>
          <p:cNvSpPr/>
          <p:nvPr/>
        </p:nvSpPr>
        <p:spPr>
          <a:xfrm>
            <a:off x="4681440" y="2781720"/>
            <a:ext cx="143280" cy="530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356" name="CustomShape 15"/>
          <p:cNvSpPr/>
          <p:nvPr/>
        </p:nvSpPr>
        <p:spPr>
          <a:xfrm>
            <a:off x="3043800" y="2835360"/>
            <a:ext cx="16344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57" name="Line 16"/>
          <p:cNvSpPr/>
          <p:nvPr/>
        </p:nvSpPr>
        <p:spPr>
          <a:xfrm flipH="1">
            <a:off x="6777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358" name="CustomShape 17"/>
          <p:cNvSpPr/>
          <p:nvPr/>
        </p:nvSpPr>
        <p:spPr>
          <a:xfrm>
            <a:off x="6159960" y="1540080"/>
            <a:ext cx="1231200" cy="301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</a:t>
            </a:r>
            <a:endParaRPr/>
          </a:p>
        </p:txBody>
      </p:sp>
      <p:sp>
        <p:nvSpPr>
          <p:cNvPr id="359" name="CustomShape 18"/>
          <p:cNvSpPr/>
          <p:nvPr/>
        </p:nvSpPr>
        <p:spPr>
          <a:xfrm flipH="1" flipV="1">
            <a:off x="3047760" y="3308400"/>
            <a:ext cx="16999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360" name="CustomShape 19"/>
          <p:cNvSpPr/>
          <p:nvPr/>
        </p:nvSpPr>
        <p:spPr>
          <a:xfrm>
            <a:off x="10136880" y="1807560"/>
            <a:ext cx="1492920" cy="411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361" name="CustomShape 20"/>
          <p:cNvSpPr/>
          <p:nvPr/>
        </p:nvSpPr>
        <p:spPr>
          <a:xfrm>
            <a:off x="10136880" y="2328120"/>
            <a:ext cx="1492920" cy="411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362" name="CustomShape 21"/>
          <p:cNvSpPr/>
          <p:nvPr/>
        </p:nvSpPr>
        <p:spPr>
          <a:xfrm>
            <a:off x="7988760" y="1553040"/>
            <a:ext cx="1231200" cy="301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</a:t>
            </a:r>
            <a:endParaRPr/>
          </a:p>
        </p:txBody>
      </p:sp>
      <p:sp>
        <p:nvSpPr>
          <p:cNvPr id="363" name="CustomShape 22"/>
          <p:cNvSpPr/>
          <p:nvPr/>
        </p:nvSpPr>
        <p:spPr>
          <a:xfrm>
            <a:off x="1224360" y="2730600"/>
            <a:ext cx="1747080" cy="648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64" name="CustomShape 23"/>
          <p:cNvSpPr/>
          <p:nvPr/>
        </p:nvSpPr>
        <p:spPr>
          <a:xfrm>
            <a:off x="1036800" y="2328840"/>
            <a:ext cx="237996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BLE_GapStopScan(…)</a:t>
            </a:r>
            <a:endParaRPr/>
          </a:p>
        </p:txBody>
      </p:sp>
      <p:sp>
        <p:nvSpPr>
          <p:cNvPr id="365" name="CustomShape 24"/>
          <p:cNvSpPr/>
          <p:nvPr/>
        </p:nvSpPr>
        <p:spPr>
          <a:xfrm flipH="1">
            <a:off x="1266840" y="3398760"/>
            <a:ext cx="169668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366" name="CustomShape 25"/>
          <p:cNvSpPr/>
          <p:nvPr/>
        </p:nvSpPr>
        <p:spPr>
          <a:xfrm>
            <a:off x="2898000" y="2730600"/>
            <a:ext cx="142200" cy="664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367" name="CustomShape 26"/>
          <p:cNvSpPr/>
          <p:nvPr/>
        </p:nvSpPr>
        <p:spPr>
          <a:xfrm>
            <a:off x="2732760" y="2534760"/>
            <a:ext cx="2774880" cy="5738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sd_ble_gap_scan_stop(…)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8" name="CustomShape 27"/>
          <p:cNvSpPr/>
          <p:nvPr/>
        </p:nvSpPr>
        <p:spPr>
          <a:xfrm>
            <a:off x="10136880" y="354996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369" name="CustomShape 28"/>
          <p:cNvSpPr/>
          <p:nvPr/>
        </p:nvSpPr>
        <p:spPr>
          <a:xfrm>
            <a:off x="10267920" y="3291120"/>
            <a:ext cx="117936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370" name="Line 29"/>
          <p:cNvSpPr/>
          <p:nvPr/>
        </p:nvSpPr>
        <p:spPr>
          <a:xfrm flipH="1">
            <a:off x="86061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371" name="CustomShape 30"/>
          <p:cNvSpPr/>
          <p:nvPr/>
        </p:nvSpPr>
        <p:spPr>
          <a:xfrm>
            <a:off x="4827240" y="2938320"/>
            <a:ext cx="194652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372" name="CustomShape 31"/>
          <p:cNvSpPr/>
          <p:nvPr/>
        </p:nvSpPr>
        <p:spPr>
          <a:xfrm>
            <a:off x="5138640" y="2489400"/>
            <a:ext cx="1688040" cy="5738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373" name="CustomShape 32"/>
          <p:cNvSpPr/>
          <p:nvPr/>
        </p:nvSpPr>
        <p:spPr>
          <a:xfrm>
            <a:off x="10136880" y="4647600"/>
            <a:ext cx="1414440" cy="156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374" name="CustomShape 33"/>
          <p:cNvSpPr/>
          <p:nvPr/>
        </p:nvSpPr>
        <p:spPr>
          <a:xfrm>
            <a:off x="10083960" y="4269960"/>
            <a:ext cx="154584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375" name="CustomShape 34"/>
          <p:cNvSpPr/>
          <p:nvPr/>
        </p:nvSpPr>
        <p:spPr>
          <a:xfrm>
            <a:off x="10061280" y="4029480"/>
            <a:ext cx="14032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376" name="CustomShape 35"/>
          <p:cNvSpPr/>
          <p:nvPr/>
        </p:nvSpPr>
        <p:spPr>
          <a:xfrm>
            <a:off x="10233360" y="4414680"/>
            <a:ext cx="1604160" cy="81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 on PHY channel</a:t>
            </a:r>
            <a:endParaRPr/>
          </a:p>
        </p:txBody>
      </p:sp>
      <p:sp>
        <p:nvSpPr>
          <p:cNvPr id="377" name="CustomShape 36"/>
          <p:cNvSpPr/>
          <p:nvPr/>
        </p:nvSpPr>
        <p:spPr>
          <a:xfrm>
            <a:off x="488520" y="2101680"/>
            <a:ext cx="9043560" cy="349488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378" name="CustomShape 37"/>
          <p:cNvSpPr/>
          <p:nvPr/>
        </p:nvSpPr>
        <p:spPr>
          <a:xfrm>
            <a:off x="360360" y="2149560"/>
            <a:ext cx="292860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e46c0a"/>
                </a:solidFill>
                <a:latin typeface="Calibri"/>
                <a:ea typeface="ＭＳ Ｐゴシック"/>
              </a:rPr>
              <a:t>[Application stops scanning] </a:t>
            </a:r>
            <a:endParaRPr/>
          </a:p>
        </p:txBody>
      </p:sp>
      <p:sp>
        <p:nvSpPr>
          <p:cNvPr id="379" name="CustomShape 38"/>
          <p:cNvSpPr/>
          <p:nvPr/>
        </p:nvSpPr>
        <p:spPr>
          <a:xfrm>
            <a:off x="355320" y="3950280"/>
            <a:ext cx="200520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e46c0a"/>
                </a:solidFill>
                <a:latin typeface="Calibri"/>
                <a:ea typeface="ＭＳ Ｐゴシック"/>
              </a:rPr>
              <a:t>[Scanning timeout] </a:t>
            </a:r>
            <a:endParaRPr/>
          </a:p>
        </p:txBody>
      </p:sp>
      <p:sp>
        <p:nvSpPr>
          <p:cNvPr id="380" name="CustomShape 39"/>
          <p:cNvSpPr/>
          <p:nvPr/>
        </p:nvSpPr>
        <p:spPr>
          <a:xfrm>
            <a:off x="516240" y="3844800"/>
            <a:ext cx="9032040" cy="7560"/>
          </a:xfrm>
          <a:prstGeom prst="straightConnector1">
            <a:avLst/>
          </a:prstGeom>
          <a:noFill/>
          <a:ln cap="rnd" w="28440">
            <a:solidFill>
              <a:srgbClr val="558ed5"/>
            </a:solidFill>
            <a:custDash>
              <a:ds d="6241000000" sp="6241000000"/>
            </a:custDash>
            <a:miter/>
          </a:ln>
        </p:spPr>
      </p:sp>
      <p:sp>
        <p:nvSpPr>
          <p:cNvPr id="381" name="CustomShape 40"/>
          <p:cNvSpPr/>
          <p:nvPr/>
        </p:nvSpPr>
        <p:spPr>
          <a:xfrm>
            <a:off x="738360" y="3457080"/>
            <a:ext cx="181080" cy="33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CustomShape 41"/>
          <p:cNvSpPr/>
          <p:nvPr/>
        </p:nvSpPr>
        <p:spPr>
          <a:xfrm flipH="1">
            <a:off x="3061800" y="4723920"/>
            <a:ext cx="17715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383" name="CustomShape 42"/>
          <p:cNvSpPr/>
          <p:nvPr/>
        </p:nvSpPr>
        <p:spPr>
          <a:xfrm>
            <a:off x="4767840" y="4304160"/>
            <a:ext cx="142200" cy="555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384" name="CustomShape 43"/>
          <p:cNvSpPr/>
          <p:nvPr/>
        </p:nvSpPr>
        <p:spPr>
          <a:xfrm>
            <a:off x="2932560" y="4218120"/>
            <a:ext cx="129600" cy="780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385" name="CustomShape 44"/>
          <p:cNvSpPr/>
          <p:nvPr/>
        </p:nvSpPr>
        <p:spPr>
          <a:xfrm flipH="1">
            <a:off x="1220760" y="4912920"/>
            <a:ext cx="17082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386" name="CustomShape 45"/>
          <p:cNvSpPr/>
          <p:nvPr/>
        </p:nvSpPr>
        <p:spPr>
          <a:xfrm>
            <a:off x="4913640" y="4408920"/>
            <a:ext cx="194652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387" name="CustomShape 46"/>
          <p:cNvSpPr/>
          <p:nvPr/>
        </p:nvSpPr>
        <p:spPr>
          <a:xfrm>
            <a:off x="5172840" y="3983760"/>
            <a:ext cx="1688040" cy="5738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388" name="CustomShape 47"/>
          <p:cNvSpPr/>
          <p:nvPr/>
        </p:nvSpPr>
        <p:spPr>
          <a:xfrm>
            <a:off x="2642400" y="4440600"/>
            <a:ext cx="258732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BLE_GAP_EVT_TIMEOUT</a:t>
            </a:r>
            <a:endParaRPr/>
          </a:p>
        </p:txBody>
      </p:sp>
      <p:sp>
        <p:nvSpPr>
          <p:cNvPr id="389" name="CustomShape 48"/>
          <p:cNvSpPr/>
          <p:nvPr/>
        </p:nvSpPr>
        <p:spPr>
          <a:xfrm>
            <a:off x="980280" y="4653000"/>
            <a:ext cx="268632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BLE_GAP_EVENT_TIMEOUT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Custom Profile</a:t>
            </a:r>
            <a:endParaRPr/>
          </a:p>
        </p:txBody>
      </p:sp>
      <p:sp>
        <p:nvSpPr>
          <p:cNvPr id="391" name="CustomShape 2"/>
          <p:cNvSpPr/>
          <p:nvPr/>
        </p:nvSpPr>
        <p:spPr>
          <a:xfrm>
            <a:off x="381600" y="5634000"/>
            <a:ext cx="4596120" cy="572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60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 Custom Profile: Sample Data Profile</a:t>
            </a:r>
            <a:endParaRPr/>
          </a:p>
        </p:txBody>
      </p:sp>
      <p:sp>
        <p:nvSpPr>
          <p:cNvPr id="392" name="CustomShape 3"/>
          <p:cNvSpPr/>
          <p:nvPr/>
        </p:nvSpPr>
        <p:spPr>
          <a:xfrm flipH="1">
            <a:off x="7603200" y="2883960"/>
            <a:ext cx="360" cy="31788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393" name="CustomShape 4"/>
          <p:cNvSpPr/>
          <p:nvPr/>
        </p:nvSpPr>
        <p:spPr>
          <a:xfrm>
            <a:off x="408240" y="1537560"/>
            <a:ext cx="3526920" cy="390816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</p:sp>
      <p:sp>
        <p:nvSpPr>
          <p:cNvPr id="394" name="CustomShape 5"/>
          <p:cNvSpPr/>
          <p:nvPr/>
        </p:nvSpPr>
        <p:spPr>
          <a:xfrm>
            <a:off x="5919840" y="1537560"/>
            <a:ext cx="3768480" cy="3908160"/>
          </a:xfrm>
          <a:prstGeom prst="rect">
            <a:avLst/>
          </a:prstGeom>
          <a:noFill/>
          <a:ln w="25560">
            <a:solidFill>
              <a:srgbClr val="3a5f8b"/>
            </a:solidFill>
            <a:miter/>
          </a:ln>
        </p:spPr>
      </p:sp>
      <p:sp>
        <p:nvSpPr>
          <p:cNvPr id="395" name="CustomShape 6"/>
          <p:cNvSpPr/>
          <p:nvPr/>
        </p:nvSpPr>
        <p:spPr>
          <a:xfrm>
            <a:off x="770400" y="1869120"/>
            <a:ext cx="2802240" cy="42840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(Sample) Application</a:t>
            </a:r>
            <a:endParaRPr/>
          </a:p>
        </p:txBody>
      </p:sp>
      <p:sp>
        <p:nvSpPr>
          <p:cNvPr id="396" name="CustomShape 7"/>
          <p:cNvSpPr/>
          <p:nvPr/>
        </p:nvSpPr>
        <p:spPr>
          <a:xfrm>
            <a:off x="2337480" y="2784960"/>
            <a:ext cx="1235520" cy="42840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 stub</a:t>
            </a:r>
            <a:endParaRPr/>
          </a:p>
        </p:txBody>
      </p:sp>
      <p:sp>
        <p:nvSpPr>
          <p:cNvPr id="397" name="CustomShape 8"/>
          <p:cNvSpPr/>
          <p:nvPr/>
        </p:nvSpPr>
        <p:spPr>
          <a:xfrm>
            <a:off x="767880" y="3652200"/>
            <a:ext cx="2804760" cy="105048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Spritzer SDK</a:t>
            </a:r>
            <a:endParaRPr/>
          </a:p>
        </p:txBody>
      </p:sp>
      <p:sp>
        <p:nvSpPr>
          <p:cNvPr id="398" name="CustomShape 9"/>
          <p:cNvSpPr/>
          <p:nvPr/>
        </p:nvSpPr>
        <p:spPr>
          <a:xfrm>
            <a:off x="767880" y="4910040"/>
            <a:ext cx="2804760" cy="35208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Hardware</a:t>
            </a:r>
            <a:endParaRPr/>
          </a:p>
        </p:txBody>
      </p:sp>
      <p:sp>
        <p:nvSpPr>
          <p:cNvPr id="399" name="CustomShape 10"/>
          <p:cNvSpPr/>
          <p:nvPr/>
        </p:nvSpPr>
        <p:spPr>
          <a:xfrm>
            <a:off x="6241680" y="4916880"/>
            <a:ext cx="2804760" cy="352080"/>
          </a:xfrm>
          <a:prstGeom prst="rect">
            <a:avLst/>
          </a:prstGeom>
          <a:solidFill>
            <a:srgbClr val="ffffff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Hardware</a:t>
            </a:r>
            <a:endParaRPr/>
          </a:p>
        </p:txBody>
      </p:sp>
      <p:sp>
        <p:nvSpPr>
          <p:cNvPr id="400" name="CustomShape 11"/>
          <p:cNvSpPr/>
          <p:nvPr/>
        </p:nvSpPr>
        <p:spPr>
          <a:xfrm>
            <a:off x="6241680" y="2514600"/>
            <a:ext cx="2903040" cy="36540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Stub</a:t>
            </a:r>
            <a:endParaRPr/>
          </a:p>
        </p:txBody>
      </p:sp>
      <p:sp>
        <p:nvSpPr>
          <p:cNvPr id="401" name="CustomShape 12"/>
          <p:cNvSpPr/>
          <p:nvPr/>
        </p:nvSpPr>
        <p:spPr>
          <a:xfrm>
            <a:off x="8233920" y="3205440"/>
            <a:ext cx="910800" cy="66528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Custom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402" name="CustomShape 13"/>
          <p:cNvSpPr/>
          <p:nvPr/>
        </p:nvSpPr>
        <p:spPr>
          <a:xfrm>
            <a:off x="6241680" y="4156560"/>
            <a:ext cx="754200" cy="54612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UART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driver</a:t>
            </a:r>
            <a:endParaRPr/>
          </a:p>
        </p:txBody>
      </p:sp>
      <p:sp>
        <p:nvSpPr>
          <p:cNvPr id="403" name="CustomShape 14"/>
          <p:cNvSpPr/>
          <p:nvPr/>
        </p:nvSpPr>
        <p:spPr>
          <a:xfrm>
            <a:off x="7127640" y="4156560"/>
            <a:ext cx="1918800" cy="54612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Bluetooth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Core Stack</a:t>
            </a:r>
            <a:endParaRPr/>
          </a:p>
        </p:txBody>
      </p:sp>
      <p:sp>
        <p:nvSpPr>
          <p:cNvPr id="404" name="CustomShape 15"/>
          <p:cNvSpPr/>
          <p:nvPr/>
        </p:nvSpPr>
        <p:spPr>
          <a:xfrm>
            <a:off x="7127640" y="3205440"/>
            <a:ext cx="957600" cy="66528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5041000000" sp="5041000000"/>
            </a:custDash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GATT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based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405" name="CustomShape 16"/>
          <p:cNvSpPr/>
          <p:nvPr/>
        </p:nvSpPr>
        <p:spPr>
          <a:xfrm>
            <a:off x="6620400" y="2883960"/>
            <a:ext cx="360" cy="126900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406" name="CustomShape 17"/>
          <p:cNvSpPr/>
          <p:nvPr/>
        </p:nvSpPr>
        <p:spPr>
          <a:xfrm>
            <a:off x="3124440" y="4725720"/>
            <a:ext cx="3492720" cy="32472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5041000000" sp="5041000000"/>
            </a:custDash>
            <a:miter/>
          </a:ln>
        </p:spPr>
      </p:sp>
      <p:sp>
        <p:nvSpPr>
          <p:cNvPr id="407" name="CustomShape 18"/>
          <p:cNvSpPr/>
          <p:nvPr/>
        </p:nvSpPr>
        <p:spPr>
          <a:xfrm>
            <a:off x="4548240" y="4747680"/>
            <a:ext cx="71136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UART</a:t>
            </a:r>
            <a:endParaRPr/>
          </a:p>
        </p:txBody>
      </p:sp>
      <p:sp>
        <p:nvSpPr>
          <p:cNvPr id="408" name="CustomShape 19"/>
          <p:cNvSpPr/>
          <p:nvPr/>
        </p:nvSpPr>
        <p:spPr>
          <a:xfrm>
            <a:off x="4789440" y="2207160"/>
            <a:ext cx="2814840" cy="1890360"/>
          </a:xfrm>
          <a:prstGeom prst="wedgeRectCallout">
            <a:avLst>
              <a:gd name="adj1" fmla="val 74320"/>
              <a:gd name="adj2" fmla="val -488"/>
            </a:avLst>
          </a:prstGeom>
          <a:solidFill>
            <a:srgbClr val="ffffff"/>
          </a:solidFill>
          <a:ln w="25560">
            <a:solidFill>
              <a:srgbClr val="ff0000"/>
            </a:solidFill>
            <a:miter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  <a:ea typeface="ＭＳ Ｐゴシック"/>
              </a:rPr>
              <a:t>Sample Data Profile</a:t>
            </a:r>
            <a:endParaRPr/>
          </a:p>
        </p:txBody>
      </p:sp>
      <p:sp>
        <p:nvSpPr>
          <p:cNvPr id="409" name="CustomShape 20"/>
          <p:cNvSpPr/>
          <p:nvPr/>
        </p:nvSpPr>
        <p:spPr>
          <a:xfrm>
            <a:off x="5280120" y="2637360"/>
            <a:ext cx="1943640" cy="1155240"/>
          </a:xfrm>
          <a:prstGeom prst="roundRect">
            <a:avLst>
              <a:gd name="adj" fmla="val 10822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Sample Data Service</a:t>
            </a:r>
            <a:endParaRPr/>
          </a:p>
        </p:txBody>
      </p:sp>
      <p:sp>
        <p:nvSpPr>
          <p:cNvPr id="410" name="CustomShape 21"/>
          <p:cNvSpPr/>
          <p:nvPr/>
        </p:nvSpPr>
        <p:spPr>
          <a:xfrm>
            <a:off x="5464080" y="3045960"/>
            <a:ext cx="1575360" cy="212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Led Characteristic</a:t>
            </a:r>
            <a:endParaRPr/>
          </a:p>
        </p:txBody>
      </p:sp>
      <p:sp>
        <p:nvSpPr>
          <p:cNvPr id="411" name="CustomShape 22"/>
          <p:cNvSpPr/>
          <p:nvPr/>
        </p:nvSpPr>
        <p:spPr>
          <a:xfrm>
            <a:off x="5464080" y="3402360"/>
            <a:ext cx="1575360" cy="217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>
            <a:solidFill>
              <a:srgbClr val="4bacc6"/>
            </a:solidFill>
            <a:miter/>
          </a:ln>
        </p:spPr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Button Characteristic</a:t>
            </a:r>
            <a:endParaRPr/>
          </a:p>
        </p:txBody>
      </p:sp>
      <p:sp>
        <p:nvSpPr>
          <p:cNvPr id="412" name="CustomShape 23"/>
          <p:cNvSpPr/>
          <p:nvPr/>
        </p:nvSpPr>
        <p:spPr>
          <a:xfrm>
            <a:off x="1235880" y="2300760"/>
            <a:ext cx="360" cy="134784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413" name="CustomShape 24"/>
          <p:cNvSpPr/>
          <p:nvPr/>
        </p:nvSpPr>
        <p:spPr>
          <a:xfrm flipH="1">
            <a:off x="2950920" y="2271600"/>
            <a:ext cx="360" cy="50940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414" name="CustomShape 25"/>
          <p:cNvSpPr/>
          <p:nvPr/>
        </p:nvSpPr>
        <p:spPr>
          <a:xfrm>
            <a:off x="2929680" y="3200400"/>
            <a:ext cx="360" cy="108756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415" name="CustomShape 26"/>
          <p:cNvSpPr/>
          <p:nvPr/>
        </p:nvSpPr>
        <p:spPr>
          <a:xfrm>
            <a:off x="2681280" y="4291200"/>
            <a:ext cx="882360" cy="40356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UART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driver</a:t>
            </a:r>
            <a:endParaRPr/>
          </a:p>
        </p:txBody>
      </p:sp>
      <p:sp>
        <p:nvSpPr>
          <p:cNvPr id="416" name="CustomShape 27"/>
          <p:cNvSpPr/>
          <p:nvPr/>
        </p:nvSpPr>
        <p:spPr>
          <a:xfrm flipH="1">
            <a:off x="1820880" y="4660200"/>
            <a:ext cx="360" cy="25308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417" name="CustomShape 28"/>
          <p:cNvSpPr/>
          <p:nvPr/>
        </p:nvSpPr>
        <p:spPr>
          <a:xfrm>
            <a:off x="8691120" y="2883960"/>
            <a:ext cx="360" cy="31788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418" name="CustomShape 29"/>
          <p:cNvSpPr/>
          <p:nvPr/>
        </p:nvSpPr>
        <p:spPr>
          <a:xfrm>
            <a:off x="9972360" y="1445760"/>
            <a:ext cx="1761840" cy="333900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</p:sp>
      <p:sp>
        <p:nvSpPr>
          <p:cNvPr id="419" name="CustomShape 30"/>
          <p:cNvSpPr/>
          <p:nvPr/>
        </p:nvSpPr>
        <p:spPr>
          <a:xfrm>
            <a:off x="10449360" y="1298160"/>
            <a:ext cx="746640" cy="240480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Legend</a:t>
            </a:r>
            <a:endParaRPr/>
          </a:p>
        </p:txBody>
      </p:sp>
      <p:sp>
        <p:nvSpPr>
          <p:cNvPr id="420" name="CustomShape 31"/>
          <p:cNvSpPr/>
          <p:nvPr/>
        </p:nvSpPr>
        <p:spPr>
          <a:xfrm>
            <a:off x="10137240" y="1600200"/>
            <a:ext cx="1390680" cy="494640"/>
          </a:xfrm>
          <a:prstGeom prst="rect">
            <a:avLst/>
          </a:prstGeom>
          <a:solidFill>
            <a:srgbClr val="dce6f2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Vendor provided</a:t>
            </a:r>
            <a:endParaRPr/>
          </a:p>
        </p:txBody>
      </p:sp>
      <p:sp>
        <p:nvSpPr>
          <p:cNvPr id="421" name="CustomShape 32"/>
          <p:cNvSpPr/>
          <p:nvPr/>
        </p:nvSpPr>
        <p:spPr>
          <a:xfrm>
            <a:off x="10137240" y="2328840"/>
            <a:ext cx="1390680" cy="522720"/>
          </a:xfrm>
          <a:prstGeom prst="rect">
            <a:avLst/>
          </a:prstGeom>
          <a:solidFill>
            <a:srgbClr val="f2dcdb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CSC implement</a:t>
            </a:r>
            <a:endParaRPr/>
          </a:p>
        </p:txBody>
      </p:sp>
      <p:sp>
        <p:nvSpPr>
          <p:cNvPr id="422" name="CustomShape 33"/>
          <p:cNvSpPr/>
          <p:nvPr/>
        </p:nvSpPr>
        <p:spPr>
          <a:xfrm>
            <a:off x="10138320" y="3153960"/>
            <a:ext cx="1389600" cy="488880"/>
          </a:xfrm>
          <a:prstGeom prst="rect">
            <a:avLst/>
          </a:prstGeom>
          <a:solidFill>
            <a:srgbClr val="b3a2c7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Generated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Attribute DB</a:t>
            </a:r>
            <a:endParaRPr/>
          </a:p>
        </p:txBody>
      </p:sp>
      <p:sp>
        <p:nvSpPr>
          <p:cNvPr id="423" name="CustomShape 34"/>
          <p:cNvSpPr/>
          <p:nvPr/>
        </p:nvSpPr>
        <p:spPr>
          <a:xfrm>
            <a:off x="10175760" y="3874320"/>
            <a:ext cx="1352160" cy="782280"/>
          </a:xfrm>
          <a:prstGeom prst="rect">
            <a:avLst/>
          </a:prstGeom>
          <a:solidFill>
            <a:srgbClr val="dce6f2"/>
          </a:solidFill>
          <a:ln cap="rnd" w="25560">
            <a:solidFill>
              <a:srgbClr val="4f81bd"/>
            </a:solidFill>
            <a:custDash>
              <a:ds d="5041000000" sp="5041000000"/>
            </a:custDash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GATT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based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Sample Data Service Structure</a:t>
            </a:r>
            <a:endParaRPr/>
          </a:p>
        </p:txBody>
      </p:sp>
      <p:sp>
        <p:nvSpPr>
          <p:cNvPr id="425" name="CustomShape 2"/>
          <p:cNvSpPr/>
          <p:nvPr/>
        </p:nvSpPr>
        <p:spPr>
          <a:xfrm>
            <a:off x="4754520" y="1976400"/>
            <a:ext cx="1573200" cy="6271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Value</a:t>
            </a:r>
            <a:endParaRPr/>
          </a:p>
        </p:txBody>
      </p:sp>
      <p:sp>
        <p:nvSpPr>
          <p:cNvPr id="426" name="CustomShape 3"/>
          <p:cNvSpPr/>
          <p:nvPr/>
        </p:nvSpPr>
        <p:spPr>
          <a:xfrm>
            <a:off x="4754520" y="2607120"/>
            <a:ext cx="1573200" cy="9626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led</a:t>
            </a:r>
            <a:endParaRPr/>
          </a:p>
        </p:txBody>
      </p:sp>
      <p:sp>
        <p:nvSpPr>
          <p:cNvPr id="427" name="CustomShape 4"/>
          <p:cNvSpPr/>
          <p:nvPr/>
        </p:nvSpPr>
        <p:spPr>
          <a:xfrm>
            <a:off x="6552000" y="1976400"/>
            <a:ext cx="1573200" cy="6271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Type</a:t>
            </a:r>
            <a:endParaRPr/>
          </a:p>
        </p:txBody>
      </p:sp>
      <p:sp>
        <p:nvSpPr>
          <p:cNvPr id="428" name="CustomShape 5"/>
          <p:cNvSpPr/>
          <p:nvPr/>
        </p:nvSpPr>
        <p:spPr>
          <a:xfrm>
            <a:off x="6552000" y="2607120"/>
            <a:ext cx="1573200" cy="9626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Uint8</a:t>
            </a:r>
            <a:endParaRPr/>
          </a:p>
        </p:txBody>
      </p:sp>
      <p:sp>
        <p:nvSpPr>
          <p:cNvPr id="429" name="CustomShape 6"/>
          <p:cNvSpPr/>
          <p:nvPr/>
        </p:nvSpPr>
        <p:spPr>
          <a:xfrm>
            <a:off x="8349840" y="1976400"/>
            <a:ext cx="1573200" cy="6271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Properties</a:t>
            </a:r>
            <a:endParaRPr/>
          </a:p>
        </p:txBody>
      </p:sp>
      <p:sp>
        <p:nvSpPr>
          <p:cNvPr id="430" name="CustomShape 7"/>
          <p:cNvSpPr/>
          <p:nvPr/>
        </p:nvSpPr>
        <p:spPr>
          <a:xfrm>
            <a:off x="8349840" y="2607120"/>
            <a:ext cx="1573200" cy="9626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Read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Write</a:t>
            </a:r>
            <a:endParaRPr/>
          </a:p>
        </p:txBody>
      </p:sp>
      <p:sp>
        <p:nvSpPr>
          <p:cNvPr id="431" name="CustomShape 8"/>
          <p:cNvSpPr/>
          <p:nvPr/>
        </p:nvSpPr>
        <p:spPr>
          <a:xfrm>
            <a:off x="10147320" y="1976400"/>
            <a:ext cx="1573200" cy="6271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Permission</a:t>
            </a:r>
            <a:endParaRPr/>
          </a:p>
        </p:txBody>
      </p:sp>
      <p:sp>
        <p:nvSpPr>
          <p:cNvPr id="432" name="CustomShape 9"/>
          <p:cNvSpPr/>
          <p:nvPr/>
        </p:nvSpPr>
        <p:spPr>
          <a:xfrm>
            <a:off x="10147320" y="2607120"/>
            <a:ext cx="1573200" cy="9626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Read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Write</a:t>
            </a:r>
            <a:endParaRPr/>
          </a:p>
        </p:txBody>
      </p:sp>
      <p:sp>
        <p:nvSpPr>
          <p:cNvPr id="433" name="CustomShape 10"/>
          <p:cNvSpPr/>
          <p:nvPr/>
        </p:nvSpPr>
        <p:spPr>
          <a:xfrm>
            <a:off x="1478520" y="3584520"/>
            <a:ext cx="551160" cy="90972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</p:sp>
      <p:sp>
        <p:nvSpPr>
          <p:cNvPr id="434" name="CustomShape 11"/>
          <p:cNvSpPr/>
          <p:nvPr/>
        </p:nvSpPr>
        <p:spPr>
          <a:xfrm>
            <a:off x="1478520" y="2728440"/>
            <a:ext cx="551160" cy="852120"/>
          </a:xfrm>
          <a:prstGeom prst="rect">
            <a:avLst/>
          </a:prstGeom>
          <a:noFill/>
          <a:ln w="12600">
            <a:solidFill>
              <a:srgbClr val="3f6797"/>
            </a:solidFill>
            <a:miter/>
          </a:ln>
        </p:spPr>
      </p:sp>
      <p:sp>
        <p:nvSpPr>
          <p:cNvPr id="435" name="CustomShape 12"/>
          <p:cNvSpPr/>
          <p:nvPr/>
        </p:nvSpPr>
        <p:spPr>
          <a:xfrm rot="16200000">
            <a:off x="-1166400" y="3165120"/>
            <a:ext cx="4447440" cy="84204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txBody>
          <a:bodyPr lIns="34920" rIns="34920" tIns="34920" bIns="34920" anchor="ctr"/>
          <a:p>
            <a:pPr algn="ctr">
              <a:lnSpc>
                <a:spcPct val="90000"/>
              </a:lnSpc>
            </a:pPr>
            <a:r>
              <a:rPr lang="en-US" sz="5500">
                <a:solidFill>
                  <a:srgbClr val="ffffff"/>
                </a:solidFill>
                <a:latin typeface="Calibri"/>
                <a:ea typeface="ＭＳ Ｐゴシック"/>
              </a:rPr>
              <a:t>SDS Service</a:t>
            </a:r>
            <a:endParaRPr/>
          </a:p>
        </p:txBody>
      </p:sp>
      <p:sp>
        <p:nvSpPr>
          <p:cNvPr id="436" name="CustomShape 13"/>
          <p:cNvSpPr/>
          <p:nvPr/>
        </p:nvSpPr>
        <p:spPr>
          <a:xfrm>
            <a:off x="2033280" y="1920960"/>
            <a:ext cx="2575080" cy="161208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txBody>
          <a:bodyPr lIns="19800" rIns="19800" tIns="19800" bIns="19800" anchor="ctr"/>
          <a:p>
            <a:pPr algn="ctr">
              <a:lnSpc>
                <a:spcPct val="90000"/>
              </a:lnSpc>
            </a:pPr>
            <a:r>
              <a:rPr lang="en-US" sz="3100">
                <a:solidFill>
                  <a:srgbClr val="c00000"/>
                </a:solidFill>
                <a:latin typeface="Calibri"/>
                <a:ea typeface="ＭＳ Ｐゴシック"/>
              </a:rPr>
              <a:t>led Characteristic</a:t>
            </a:r>
            <a:endParaRPr/>
          </a:p>
        </p:txBody>
      </p:sp>
      <p:sp>
        <p:nvSpPr>
          <p:cNvPr id="437" name="CustomShape 14"/>
          <p:cNvSpPr/>
          <p:nvPr/>
        </p:nvSpPr>
        <p:spPr>
          <a:xfrm>
            <a:off x="2033280" y="3747960"/>
            <a:ext cx="2533320" cy="1496880"/>
          </a:xfrm>
          <a:prstGeom prst="rect">
            <a:avLst/>
          </a:prstGeom>
          <a:solidFill>
            <a:srgbClr val="4f81bd"/>
          </a:solidFill>
          <a:ln w="12600">
            <a:solidFill>
              <a:srgbClr val="ffffff"/>
            </a:solidFill>
            <a:miter/>
          </a:ln>
        </p:spPr>
        <p:txBody>
          <a:bodyPr lIns="19080" rIns="19080" tIns="19080" bIns="19080" anchor="ctr"/>
          <a:p>
            <a:pPr algn="ctr">
              <a:lnSpc>
                <a:spcPct val="90000"/>
              </a:lnSpc>
            </a:pPr>
            <a:r>
              <a:rPr lang="en-US" sz="3000">
                <a:solidFill>
                  <a:srgbClr val="c00000"/>
                </a:solidFill>
                <a:latin typeface="Calibri"/>
                <a:ea typeface="ＭＳ Ｐゴシック"/>
              </a:rPr>
              <a:t>button Characteristic</a:t>
            </a:r>
            <a:endParaRPr/>
          </a:p>
        </p:txBody>
      </p:sp>
      <p:sp>
        <p:nvSpPr>
          <p:cNvPr id="438" name="CustomShape 15"/>
          <p:cNvSpPr/>
          <p:nvPr/>
        </p:nvSpPr>
        <p:spPr>
          <a:xfrm>
            <a:off x="4780080" y="3691080"/>
            <a:ext cx="1573200" cy="6271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Value</a:t>
            </a:r>
            <a:endParaRPr/>
          </a:p>
        </p:txBody>
      </p:sp>
      <p:sp>
        <p:nvSpPr>
          <p:cNvPr id="439" name="CustomShape 16"/>
          <p:cNvSpPr/>
          <p:nvPr/>
        </p:nvSpPr>
        <p:spPr>
          <a:xfrm>
            <a:off x="4780080" y="4321800"/>
            <a:ext cx="1573200" cy="9626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button</a:t>
            </a:r>
            <a:endParaRPr/>
          </a:p>
        </p:txBody>
      </p:sp>
      <p:sp>
        <p:nvSpPr>
          <p:cNvPr id="440" name="CustomShape 17"/>
          <p:cNvSpPr/>
          <p:nvPr/>
        </p:nvSpPr>
        <p:spPr>
          <a:xfrm>
            <a:off x="6577560" y="3691080"/>
            <a:ext cx="1573200" cy="6271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Type</a:t>
            </a:r>
            <a:endParaRPr/>
          </a:p>
        </p:txBody>
      </p:sp>
      <p:sp>
        <p:nvSpPr>
          <p:cNvPr id="441" name="CustomShape 18"/>
          <p:cNvSpPr/>
          <p:nvPr/>
        </p:nvSpPr>
        <p:spPr>
          <a:xfrm>
            <a:off x="6577560" y="4321800"/>
            <a:ext cx="1573200" cy="9626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Uint8</a:t>
            </a:r>
            <a:endParaRPr/>
          </a:p>
        </p:txBody>
      </p:sp>
      <p:sp>
        <p:nvSpPr>
          <p:cNvPr id="442" name="CustomShape 19"/>
          <p:cNvSpPr/>
          <p:nvPr/>
        </p:nvSpPr>
        <p:spPr>
          <a:xfrm>
            <a:off x="8375040" y="3691080"/>
            <a:ext cx="1573200" cy="6271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Properties</a:t>
            </a:r>
            <a:endParaRPr/>
          </a:p>
        </p:txBody>
      </p:sp>
      <p:sp>
        <p:nvSpPr>
          <p:cNvPr id="443" name="CustomShape 20"/>
          <p:cNvSpPr/>
          <p:nvPr/>
        </p:nvSpPr>
        <p:spPr>
          <a:xfrm>
            <a:off x="8375040" y="4321800"/>
            <a:ext cx="1573200" cy="9626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Read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Notify</a:t>
            </a:r>
            <a:endParaRPr/>
          </a:p>
        </p:txBody>
      </p:sp>
      <p:sp>
        <p:nvSpPr>
          <p:cNvPr id="444" name="CustomShape 21"/>
          <p:cNvSpPr/>
          <p:nvPr/>
        </p:nvSpPr>
        <p:spPr>
          <a:xfrm>
            <a:off x="10172880" y="3691080"/>
            <a:ext cx="1573200" cy="627120"/>
          </a:xfrm>
          <a:prstGeom prst="rect">
            <a:avLst/>
          </a:prstGeom>
          <a:solidFill>
            <a:srgbClr val="4f81bd"/>
          </a:solidFill>
          <a:ln w="12600">
            <a:solidFill>
              <a:srgbClr val="4f81bd"/>
            </a:solidFill>
            <a:miter/>
          </a:ln>
        </p:spPr>
        <p:txBody>
          <a:bodyPr lIns="156600" rIns="156600" tIns="89280" bIns="89280" anchor="ctr"/>
          <a:p>
            <a:pPr algn="ct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Calibri"/>
                <a:ea typeface="ＭＳ Ｐゴシック"/>
              </a:rPr>
              <a:t>Permission</a:t>
            </a:r>
            <a:endParaRPr/>
          </a:p>
        </p:txBody>
      </p:sp>
      <p:sp>
        <p:nvSpPr>
          <p:cNvPr id="445" name="CustomShape 22"/>
          <p:cNvSpPr/>
          <p:nvPr/>
        </p:nvSpPr>
        <p:spPr>
          <a:xfrm>
            <a:off x="10172880" y="4321800"/>
            <a:ext cx="1573200" cy="962640"/>
          </a:xfrm>
          <a:prstGeom prst="rect">
            <a:avLst/>
          </a:prstGeom>
          <a:solidFill>
            <a:srgbClr val="d0d8e7"/>
          </a:solidFill>
          <a:ln w="12600">
            <a:solidFill>
              <a:srgbClr val="d0d8e7"/>
            </a:solidFill>
            <a:miter/>
          </a:ln>
        </p:spPr>
        <p:txBody>
          <a:bodyPr lIns="117360" rIns="156600" tIns="117360" bIns="176040"/>
          <a:p>
            <a:pPr lvl="1">
              <a:lnSpc>
                <a:spcPct val="90000"/>
              </a:lnSpc>
              <a:buFont typeface="StarSymbol"/>
              <a:buChar char="l"/>
            </a:pPr>
            <a:r>
              <a:rPr lang="en-US" sz="2200">
                <a:solidFill>
                  <a:srgbClr val="4f81bd"/>
                </a:solidFill>
                <a:latin typeface="Calibri"/>
                <a:ea typeface="ＭＳ Ｐゴシック"/>
              </a:rPr>
              <a:t>Read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Sample Data Service Structure --UUID</a:t>
            </a:r>
            <a:endParaRPr/>
          </a:p>
        </p:txBody>
      </p:sp>
      <p:graphicFrame>
        <p:nvGraphicFramePr>
          <p:cNvPr id="447" name="Table 2"/>
          <p:cNvGraphicFramePr/>
          <p:nvPr/>
        </p:nvGraphicFramePr>
        <p:xfrm>
          <a:off x="309600" y="4317840"/>
          <a:ext cx="11539440" cy="1703160"/>
        </p:xfrm>
        <a:graphic>
          <a:graphicData uri="http://schemas.openxmlformats.org/drawingml/2006/table">
            <a:tbl>
              <a:tblPr/>
              <a:tblGrid>
                <a:gridCol w="3090240"/>
                <a:gridCol w="6133320"/>
                <a:gridCol w="2316240"/>
              </a:tblGrid>
              <a:tr h="921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>
                          <a:solidFill>
                            <a:srgbClr val="ffffff"/>
                          </a:solidFill>
                          <a:latin typeface="Calibri"/>
                        </a:rPr>
                        <a:t>Description </a:t>
                      </a:r>
                      <a:r>
                        <a:rPr lang="en-US" sz="2800">
                          <a:solidFill>
                            <a:srgbClr val="ffffff"/>
                          </a:solidFill>
                          <a:latin typeface="Calibri"/>
                        </a:rPr>
                        <a:t>	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>
                          <a:solidFill>
                            <a:srgbClr val="ffffff"/>
                          </a:solidFill>
                          <a:latin typeface="Calibri"/>
                        </a:rPr>
                        <a:t>UUID </a:t>
                      </a:r>
                      <a:r>
                        <a:rPr lang="en-US" sz="2800">
                          <a:solidFill>
                            <a:srgbClr val="ffffff"/>
                          </a:solidFill>
                          <a:latin typeface="Calibri"/>
                        </a:rPr>
                        <a:t>	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>
                          <a:solidFill>
                            <a:srgbClr val="ffffff"/>
                          </a:solidFill>
                          <a:latin typeface="Calibri"/>
                        </a:rPr>
                        <a:t>Properties </a:t>
                      </a:r>
                      <a:r>
                        <a:rPr lang="en-US" sz="2800">
                          <a:solidFill>
                            <a:srgbClr val="ffffff"/>
                          </a:solidFill>
                          <a:latin typeface="Calibri"/>
                        </a:rPr>
                        <a:t>	</a:t>
                      </a:r>
                      <a:endParaRPr/>
                    </a:p>
                  </a:txBody>
                  <a:tcPr/>
                </a:tc>
              </a:tr>
              <a:tr h="431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SDS service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0xFFEE</a:t>
                      </a:r>
                      <a:r>
                        <a:rPr lang="en-US" sz="2000">
                          <a:solidFill>
                            <a:srgbClr val="ff0000"/>
                          </a:solidFill>
                          <a:latin typeface="Calibri"/>
                        </a:rPr>
                        <a:t>0000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-0011-2233-4455-66778899AABB 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led characteristic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0xFFEE</a:t>
                      </a:r>
                      <a:r>
                        <a:rPr lang="en-US" sz="2000">
                          <a:solidFill>
                            <a:srgbClr val="ff0000"/>
                          </a:solidFill>
                          <a:latin typeface="Calibri"/>
                        </a:rPr>
                        <a:t>0001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-0011-2233-4455-66778899AABB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Read,Write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button characteristic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0xFFEE</a:t>
                      </a:r>
                      <a:r>
                        <a:rPr lang="en-US" sz="2000">
                          <a:solidFill>
                            <a:srgbClr val="ff0000"/>
                          </a:solidFill>
                          <a:latin typeface="Calibri"/>
                        </a:rPr>
                        <a:t>0002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-0011-2233-4455-66778899AABB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</a:rPr>
                        <a:t>Read,Notify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8" name="CustomShape 3"/>
          <p:cNvSpPr/>
          <p:nvPr/>
        </p:nvSpPr>
        <p:spPr>
          <a:xfrm>
            <a:off x="343080" y="2019240"/>
            <a:ext cx="7895520" cy="2099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1">
              <a:lnSpc>
                <a:spcPct val="100000"/>
              </a:lnSpc>
              <a:buFont typeface="Wingdings" charset="2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BASE </a:t>
            </a: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</a:rPr>
              <a:t>UUID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376092"/>
                </a:solidFill>
                <a:latin typeface="Calibri"/>
                <a:ea typeface="ＭＳ Ｐゴシック"/>
              </a:rPr>
              <a:t>0xFFEE0000-0011-2233-4455-66778899AABB</a:t>
            </a:r>
            <a:r>
              <a:rPr lang="en-US" sz="2000">
                <a:solidFill>
                  <a:srgbClr val="376092"/>
                </a:solidFill>
                <a:latin typeface="Arial"/>
                <a:ea typeface="ＭＳ Ｐゴシック"/>
              </a:rPr>
              <a:t> 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"/>
            </a:pP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</a:rPr>
              <a:t>UUID alias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"/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Service: 0x0000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"/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Led characteristic: 0x0001 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"/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button characteristic: 0x0002 </a:t>
            </a:r>
            <a:endParaRPr/>
          </a:p>
        </p:txBody>
      </p:sp>
      <p:sp>
        <p:nvSpPr>
          <p:cNvPr id="449" name="CustomShape 4"/>
          <p:cNvSpPr/>
          <p:nvPr/>
        </p:nvSpPr>
        <p:spPr>
          <a:xfrm>
            <a:off x="343080" y="1234440"/>
            <a:ext cx="5901120" cy="5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8000"/>
                </a:solidFill>
                <a:latin typeface="Calibri Light"/>
              </a:rPr>
              <a:t>Sample Data Service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Read characteristic sequence</a:t>
            </a:r>
            <a:endParaRPr/>
          </a:p>
        </p:txBody>
      </p:sp>
      <p:sp>
        <p:nvSpPr>
          <p:cNvPr id="451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52" name="CustomShape 3"/>
          <p:cNvSpPr/>
          <p:nvPr/>
        </p:nvSpPr>
        <p:spPr>
          <a:xfrm>
            <a:off x="576360" y="1480680"/>
            <a:ext cx="1299600" cy="347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453" name="CustomShape 4"/>
          <p:cNvSpPr/>
          <p:nvPr/>
        </p:nvSpPr>
        <p:spPr>
          <a:xfrm>
            <a:off x="10109160" y="1175760"/>
            <a:ext cx="1545840" cy="47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454" name="CustomShape 5"/>
          <p:cNvSpPr/>
          <p:nvPr/>
        </p:nvSpPr>
        <p:spPr>
          <a:xfrm>
            <a:off x="10162080" y="309744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55" name="CustomShape 6"/>
          <p:cNvSpPr/>
          <p:nvPr/>
        </p:nvSpPr>
        <p:spPr>
          <a:xfrm>
            <a:off x="10353600" y="2826720"/>
            <a:ext cx="10540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456" name="CustomShape 7"/>
          <p:cNvSpPr/>
          <p:nvPr/>
        </p:nvSpPr>
        <p:spPr>
          <a:xfrm>
            <a:off x="10162080" y="3957840"/>
            <a:ext cx="14144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57" name="CustomShape 8"/>
          <p:cNvSpPr/>
          <p:nvPr/>
        </p:nvSpPr>
        <p:spPr>
          <a:xfrm>
            <a:off x="10357200" y="3698640"/>
            <a:ext cx="7952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458" name="Line 9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59" name="CustomShape 10"/>
          <p:cNvSpPr/>
          <p:nvPr/>
        </p:nvSpPr>
        <p:spPr>
          <a:xfrm>
            <a:off x="2238840" y="1503360"/>
            <a:ext cx="1502640" cy="3348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GPIO driver</a:t>
            </a:r>
            <a:endParaRPr/>
          </a:p>
        </p:txBody>
      </p:sp>
      <p:sp>
        <p:nvSpPr>
          <p:cNvPr id="460" name="Line 11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61" name="CustomShape 12"/>
          <p:cNvSpPr/>
          <p:nvPr/>
        </p:nvSpPr>
        <p:spPr>
          <a:xfrm>
            <a:off x="4098240" y="152784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462" name="CustomShape 13"/>
          <p:cNvSpPr/>
          <p:nvPr/>
        </p:nvSpPr>
        <p:spPr>
          <a:xfrm>
            <a:off x="10162080" y="1807560"/>
            <a:ext cx="1492920" cy="411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463" name="CustomShape 14"/>
          <p:cNvSpPr/>
          <p:nvPr/>
        </p:nvSpPr>
        <p:spPr>
          <a:xfrm>
            <a:off x="6173640" y="1553040"/>
            <a:ext cx="1231200" cy="301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</p:txBody>
      </p:sp>
      <p:sp>
        <p:nvSpPr>
          <p:cNvPr id="464" name="CustomShape 15"/>
          <p:cNvSpPr/>
          <p:nvPr/>
        </p:nvSpPr>
        <p:spPr>
          <a:xfrm>
            <a:off x="10162080" y="354996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465" name="CustomShape 16"/>
          <p:cNvSpPr/>
          <p:nvPr/>
        </p:nvSpPr>
        <p:spPr>
          <a:xfrm>
            <a:off x="10293480" y="3291120"/>
            <a:ext cx="117936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466" name="Line 17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67" name="CustomShape 18"/>
          <p:cNvSpPr/>
          <p:nvPr/>
        </p:nvSpPr>
        <p:spPr>
          <a:xfrm>
            <a:off x="8014320" y="1553040"/>
            <a:ext cx="1231200" cy="301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</a:t>
            </a:r>
            <a:endParaRPr/>
          </a:p>
        </p:txBody>
      </p:sp>
      <p:sp>
        <p:nvSpPr>
          <p:cNvPr id="468" name="Line 1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69" name="CustomShape 20"/>
          <p:cNvSpPr/>
          <p:nvPr/>
        </p:nvSpPr>
        <p:spPr>
          <a:xfrm>
            <a:off x="10162080" y="2328120"/>
            <a:ext cx="1492920" cy="411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470" name="CustomShape 21"/>
          <p:cNvSpPr/>
          <p:nvPr/>
        </p:nvSpPr>
        <p:spPr>
          <a:xfrm>
            <a:off x="6794640" y="2910240"/>
            <a:ext cx="194652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471" name="CustomShape 22"/>
          <p:cNvSpPr/>
          <p:nvPr/>
        </p:nvSpPr>
        <p:spPr>
          <a:xfrm>
            <a:off x="6865920" y="2642760"/>
            <a:ext cx="176580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Read Procedure</a:t>
            </a:r>
            <a:endParaRPr/>
          </a:p>
        </p:txBody>
      </p:sp>
      <p:sp>
        <p:nvSpPr>
          <p:cNvPr id="472" name="CustomShape 23"/>
          <p:cNvSpPr/>
          <p:nvPr/>
        </p:nvSpPr>
        <p:spPr>
          <a:xfrm>
            <a:off x="10083960" y="4269960"/>
            <a:ext cx="154584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473" name="CustomShape 24"/>
          <p:cNvSpPr/>
          <p:nvPr/>
        </p:nvSpPr>
        <p:spPr>
          <a:xfrm>
            <a:off x="10061280" y="4029480"/>
            <a:ext cx="14032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474" name="CustomShape 25"/>
          <p:cNvSpPr/>
          <p:nvPr/>
        </p:nvSpPr>
        <p:spPr>
          <a:xfrm>
            <a:off x="10093680" y="4849560"/>
            <a:ext cx="154584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475" name="CustomShape 26"/>
          <p:cNvSpPr/>
          <p:nvPr/>
        </p:nvSpPr>
        <p:spPr>
          <a:xfrm>
            <a:off x="10071360" y="4609440"/>
            <a:ext cx="14396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PHY channel</a:t>
            </a:r>
            <a:endParaRPr/>
          </a:p>
        </p:txBody>
      </p:sp>
      <p:sp>
        <p:nvSpPr>
          <p:cNvPr id="476" name="CustomShape 27"/>
          <p:cNvSpPr/>
          <p:nvPr/>
        </p:nvSpPr>
        <p:spPr>
          <a:xfrm>
            <a:off x="6173640" y="2328120"/>
            <a:ext cx="1231200" cy="411480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1260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Attribute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Table</a:t>
            </a:r>
            <a:endParaRPr/>
          </a:p>
        </p:txBody>
      </p:sp>
      <p:sp>
        <p:nvSpPr>
          <p:cNvPr id="477" name="CustomShape 28"/>
          <p:cNvSpPr/>
          <p:nvPr/>
        </p:nvSpPr>
        <p:spPr>
          <a:xfrm>
            <a:off x="1463760" y="3119400"/>
            <a:ext cx="5193000" cy="905760"/>
          </a:xfrm>
          <a:prstGeom prst="wedgeRoundRectCallout">
            <a:avLst>
              <a:gd name="adj1" fmla="val -65191"/>
              <a:gd name="adj2" fmla="val -132748"/>
              <a:gd name="adj3" fmla="val 16667"/>
            </a:avLst>
          </a:prstGeom>
          <a:solidFill>
            <a:srgbClr val="ffffff"/>
          </a:solidFill>
          <a:ln w="28440">
            <a:solidFill>
              <a:srgbClr val="000000"/>
            </a:solidFill>
            <a:miter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Application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Don’t need to handle read characteristic directly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Without Authorization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Notify sequence</a:t>
            </a:r>
            <a:endParaRPr/>
          </a:p>
        </p:txBody>
      </p:sp>
      <p:sp>
        <p:nvSpPr>
          <p:cNvPr id="479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80" name="CustomShape 3"/>
          <p:cNvSpPr/>
          <p:nvPr/>
        </p:nvSpPr>
        <p:spPr>
          <a:xfrm>
            <a:off x="576360" y="1480680"/>
            <a:ext cx="1299600" cy="347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481" name="CustomShape 4"/>
          <p:cNvSpPr/>
          <p:nvPr/>
        </p:nvSpPr>
        <p:spPr>
          <a:xfrm>
            <a:off x="1130760" y="2014920"/>
            <a:ext cx="130320" cy="38714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82" name="CustomShape 5"/>
          <p:cNvSpPr/>
          <p:nvPr/>
        </p:nvSpPr>
        <p:spPr>
          <a:xfrm>
            <a:off x="10109160" y="1175760"/>
            <a:ext cx="1545840" cy="47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483" name="CustomShape 6"/>
          <p:cNvSpPr/>
          <p:nvPr/>
        </p:nvSpPr>
        <p:spPr>
          <a:xfrm>
            <a:off x="10162080" y="309744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84" name="CustomShape 7"/>
          <p:cNvSpPr/>
          <p:nvPr/>
        </p:nvSpPr>
        <p:spPr>
          <a:xfrm>
            <a:off x="10353600" y="2826720"/>
            <a:ext cx="10540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485" name="CustomShape 8"/>
          <p:cNvSpPr/>
          <p:nvPr/>
        </p:nvSpPr>
        <p:spPr>
          <a:xfrm>
            <a:off x="10162080" y="3957840"/>
            <a:ext cx="14144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486" name="CustomShape 9"/>
          <p:cNvSpPr/>
          <p:nvPr/>
        </p:nvSpPr>
        <p:spPr>
          <a:xfrm>
            <a:off x="10357200" y="3698640"/>
            <a:ext cx="7952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487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88" name="CustomShape 11"/>
          <p:cNvSpPr/>
          <p:nvPr/>
        </p:nvSpPr>
        <p:spPr>
          <a:xfrm>
            <a:off x="2238840" y="1503360"/>
            <a:ext cx="1502640" cy="3348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GPIO driver</a:t>
            </a:r>
            <a:endParaRPr/>
          </a:p>
        </p:txBody>
      </p:sp>
      <p:sp>
        <p:nvSpPr>
          <p:cNvPr id="489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90" name="CustomShape 13"/>
          <p:cNvSpPr/>
          <p:nvPr/>
        </p:nvSpPr>
        <p:spPr>
          <a:xfrm>
            <a:off x="4098240" y="152784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491" name="CustomShape 14"/>
          <p:cNvSpPr/>
          <p:nvPr/>
        </p:nvSpPr>
        <p:spPr>
          <a:xfrm>
            <a:off x="10162080" y="1807560"/>
            <a:ext cx="1492920" cy="411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492" name="CustomShape 15"/>
          <p:cNvSpPr/>
          <p:nvPr/>
        </p:nvSpPr>
        <p:spPr>
          <a:xfrm>
            <a:off x="6173640" y="1553040"/>
            <a:ext cx="1231200" cy="301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</p:txBody>
      </p:sp>
      <p:sp>
        <p:nvSpPr>
          <p:cNvPr id="493" name="CustomShape 16"/>
          <p:cNvSpPr/>
          <p:nvPr/>
        </p:nvSpPr>
        <p:spPr>
          <a:xfrm>
            <a:off x="4779720" y="2995920"/>
            <a:ext cx="142200" cy="799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494" name="CustomShape 17"/>
          <p:cNvSpPr/>
          <p:nvPr/>
        </p:nvSpPr>
        <p:spPr>
          <a:xfrm>
            <a:off x="10162080" y="354996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495" name="CustomShape 18"/>
          <p:cNvSpPr/>
          <p:nvPr/>
        </p:nvSpPr>
        <p:spPr>
          <a:xfrm>
            <a:off x="10293480" y="3291120"/>
            <a:ext cx="117936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496" name="Line 19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497" name="CustomShape 20"/>
          <p:cNvSpPr/>
          <p:nvPr/>
        </p:nvSpPr>
        <p:spPr>
          <a:xfrm>
            <a:off x="712440" y="2873160"/>
            <a:ext cx="392328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BLE_GattsHandleValueNfyInd (…)</a:t>
            </a:r>
            <a:endParaRPr/>
          </a:p>
        </p:txBody>
      </p:sp>
      <p:sp>
        <p:nvSpPr>
          <p:cNvPr id="498" name="CustomShape 21"/>
          <p:cNvSpPr/>
          <p:nvPr/>
        </p:nvSpPr>
        <p:spPr>
          <a:xfrm flipV="1">
            <a:off x="1294560" y="3192840"/>
            <a:ext cx="3481560" cy="14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499" name="CustomShape 22"/>
          <p:cNvSpPr/>
          <p:nvPr/>
        </p:nvSpPr>
        <p:spPr>
          <a:xfrm>
            <a:off x="8014320" y="1553040"/>
            <a:ext cx="1231200" cy="301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</a:t>
            </a:r>
            <a:endParaRPr/>
          </a:p>
        </p:txBody>
      </p:sp>
      <p:sp>
        <p:nvSpPr>
          <p:cNvPr id="500" name="Line 23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01" name="CustomShape 24"/>
          <p:cNvSpPr/>
          <p:nvPr/>
        </p:nvSpPr>
        <p:spPr>
          <a:xfrm>
            <a:off x="10162080" y="2328120"/>
            <a:ext cx="1492920" cy="411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502" name="CustomShape 25"/>
          <p:cNvSpPr/>
          <p:nvPr/>
        </p:nvSpPr>
        <p:spPr>
          <a:xfrm>
            <a:off x="6794640" y="4667760"/>
            <a:ext cx="194652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503" name="CustomShape 26"/>
          <p:cNvSpPr/>
          <p:nvPr/>
        </p:nvSpPr>
        <p:spPr>
          <a:xfrm>
            <a:off x="6906240" y="4329000"/>
            <a:ext cx="185436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Notify Procedure</a:t>
            </a:r>
            <a:endParaRPr/>
          </a:p>
        </p:txBody>
      </p:sp>
      <p:sp>
        <p:nvSpPr>
          <p:cNvPr id="504" name="CustomShape 27"/>
          <p:cNvSpPr/>
          <p:nvPr/>
        </p:nvSpPr>
        <p:spPr>
          <a:xfrm>
            <a:off x="4925520" y="3288600"/>
            <a:ext cx="194652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05" name="CustomShape 28"/>
          <p:cNvSpPr/>
          <p:nvPr/>
        </p:nvSpPr>
        <p:spPr>
          <a:xfrm>
            <a:off x="5055120" y="3030840"/>
            <a:ext cx="12524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serialization</a:t>
            </a:r>
            <a:endParaRPr/>
          </a:p>
        </p:txBody>
      </p:sp>
      <p:sp>
        <p:nvSpPr>
          <p:cNvPr id="506" name="CustomShape 29"/>
          <p:cNvSpPr/>
          <p:nvPr/>
        </p:nvSpPr>
        <p:spPr>
          <a:xfrm flipH="1" flipV="1">
            <a:off x="1256040" y="2337120"/>
            <a:ext cx="1737360" cy="39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07" name="CustomShape 30"/>
          <p:cNvSpPr/>
          <p:nvPr/>
        </p:nvSpPr>
        <p:spPr>
          <a:xfrm>
            <a:off x="1127520" y="1986480"/>
            <a:ext cx="19868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BUTTON_CHANGE</a:t>
            </a:r>
            <a:endParaRPr/>
          </a:p>
        </p:txBody>
      </p:sp>
      <p:sp>
        <p:nvSpPr>
          <p:cNvPr id="508" name="CustomShape 31"/>
          <p:cNvSpPr/>
          <p:nvPr/>
        </p:nvSpPr>
        <p:spPr>
          <a:xfrm>
            <a:off x="10083960" y="4269960"/>
            <a:ext cx="154584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09" name="CustomShape 32"/>
          <p:cNvSpPr/>
          <p:nvPr/>
        </p:nvSpPr>
        <p:spPr>
          <a:xfrm>
            <a:off x="10061280" y="4029480"/>
            <a:ext cx="14032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510" name="CustomShape 33"/>
          <p:cNvSpPr/>
          <p:nvPr/>
        </p:nvSpPr>
        <p:spPr>
          <a:xfrm>
            <a:off x="10093680" y="4849560"/>
            <a:ext cx="154584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511" name="CustomShape 34"/>
          <p:cNvSpPr/>
          <p:nvPr/>
        </p:nvSpPr>
        <p:spPr>
          <a:xfrm>
            <a:off x="10071360" y="4609440"/>
            <a:ext cx="14396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PHY channel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GATT client database discovery </a:t>
            </a:r>
            <a:endParaRPr/>
          </a:p>
        </p:txBody>
      </p:sp>
      <p:sp>
        <p:nvSpPr>
          <p:cNvPr id="513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14" name="CustomShape 3"/>
          <p:cNvSpPr/>
          <p:nvPr/>
        </p:nvSpPr>
        <p:spPr>
          <a:xfrm>
            <a:off x="576360" y="1480680"/>
            <a:ext cx="1299600" cy="347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515" name="CustomShape 4"/>
          <p:cNvSpPr/>
          <p:nvPr/>
        </p:nvSpPr>
        <p:spPr>
          <a:xfrm>
            <a:off x="1121040" y="2146680"/>
            <a:ext cx="135000" cy="1310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16" name="CustomShape 5"/>
          <p:cNvSpPr/>
          <p:nvPr/>
        </p:nvSpPr>
        <p:spPr>
          <a:xfrm>
            <a:off x="10109160" y="1175760"/>
            <a:ext cx="1545840" cy="47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517" name="CustomShape 6"/>
          <p:cNvSpPr/>
          <p:nvPr/>
        </p:nvSpPr>
        <p:spPr>
          <a:xfrm>
            <a:off x="10162080" y="309744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18" name="CustomShape 7"/>
          <p:cNvSpPr/>
          <p:nvPr/>
        </p:nvSpPr>
        <p:spPr>
          <a:xfrm>
            <a:off x="10353600" y="2826720"/>
            <a:ext cx="10540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519" name="CustomShape 8"/>
          <p:cNvSpPr/>
          <p:nvPr/>
        </p:nvSpPr>
        <p:spPr>
          <a:xfrm>
            <a:off x="10162080" y="3957840"/>
            <a:ext cx="14144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20" name="CustomShape 9"/>
          <p:cNvSpPr/>
          <p:nvPr/>
        </p:nvSpPr>
        <p:spPr>
          <a:xfrm>
            <a:off x="10357200" y="3698640"/>
            <a:ext cx="7952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521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22" name="CustomShape 11"/>
          <p:cNvSpPr/>
          <p:nvPr/>
        </p:nvSpPr>
        <p:spPr>
          <a:xfrm>
            <a:off x="2238840" y="1503360"/>
            <a:ext cx="1502640" cy="3348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523" name="CustomShape 12"/>
          <p:cNvSpPr/>
          <p:nvPr/>
        </p:nvSpPr>
        <p:spPr>
          <a:xfrm>
            <a:off x="2923200" y="3737520"/>
            <a:ext cx="142200" cy="842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24" name="Line 13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25" name="CustomShape 14"/>
          <p:cNvSpPr/>
          <p:nvPr/>
        </p:nvSpPr>
        <p:spPr>
          <a:xfrm>
            <a:off x="4098240" y="152784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526" name="CustomShape 15"/>
          <p:cNvSpPr/>
          <p:nvPr/>
        </p:nvSpPr>
        <p:spPr>
          <a:xfrm>
            <a:off x="4772880" y="2557080"/>
            <a:ext cx="143280" cy="530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27" name="CustomShape 16"/>
          <p:cNvSpPr/>
          <p:nvPr/>
        </p:nvSpPr>
        <p:spPr>
          <a:xfrm>
            <a:off x="3107160" y="2651760"/>
            <a:ext cx="16344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28" name="Line 17"/>
          <p:cNvSpPr/>
          <p:nvPr/>
        </p:nvSpPr>
        <p:spPr>
          <a:xfrm flipH="1">
            <a:off x="68025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29" name="CustomShape 18"/>
          <p:cNvSpPr/>
          <p:nvPr/>
        </p:nvSpPr>
        <p:spPr>
          <a:xfrm>
            <a:off x="6185520" y="1540080"/>
            <a:ext cx="1231200" cy="301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SoftDevice</a:t>
            </a:r>
            <a:endParaRPr/>
          </a:p>
        </p:txBody>
      </p:sp>
      <p:sp>
        <p:nvSpPr>
          <p:cNvPr id="530" name="CustomShape 19"/>
          <p:cNvSpPr/>
          <p:nvPr/>
        </p:nvSpPr>
        <p:spPr>
          <a:xfrm flipV="1">
            <a:off x="3081960" y="5035320"/>
            <a:ext cx="1746000" cy="828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31" name="CustomShape 20"/>
          <p:cNvSpPr/>
          <p:nvPr/>
        </p:nvSpPr>
        <p:spPr>
          <a:xfrm flipH="1">
            <a:off x="2976480" y="5601960"/>
            <a:ext cx="18475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32" name="CustomShape 21"/>
          <p:cNvSpPr/>
          <p:nvPr/>
        </p:nvSpPr>
        <p:spPr>
          <a:xfrm flipH="1" flipV="1">
            <a:off x="3073320" y="2974320"/>
            <a:ext cx="16999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33" name="CustomShape 22"/>
          <p:cNvSpPr/>
          <p:nvPr/>
        </p:nvSpPr>
        <p:spPr>
          <a:xfrm>
            <a:off x="10162080" y="1807560"/>
            <a:ext cx="1492920" cy="411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534" name="CustomShape 23"/>
          <p:cNvSpPr/>
          <p:nvPr/>
        </p:nvSpPr>
        <p:spPr>
          <a:xfrm>
            <a:off x="10162080" y="2328120"/>
            <a:ext cx="1492920" cy="411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535" name="CustomShape 24"/>
          <p:cNvSpPr/>
          <p:nvPr/>
        </p:nvSpPr>
        <p:spPr>
          <a:xfrm>
            <a:off x="8014320" y="1553040"/>
            <a:ext cx="1231200" cy="301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Peripheral</a:t>
            </a:r>
            <a:endParaRPr/>
          </a:p>
        </p:txBody>
      </p:sp>
      <p:sp>
        <p:nvSpPr>
          <p:cNvPr id="536" name="CustomShape 25"/>
          <p:cNvSpPr/>
          <p:nvPr/>
        </p:nvSpPr>
        <p:spPr>
          <a:xfrm>
            <a:off x="1249920" y="2429640"/>
            <a:ext cx="1747080" cy="648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37" name="CustomShape 26"/>
          <p:cNvSpPr/>
          <p:nvPr/>
        </p:nvSpPr>
        <p:spPr>
          <a:xfrm>
            <a:off x="1217520" y="2104200"/>
            <a:ext cx="30992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BLE_GattcStartDbDiscovery</a:t>
            </a: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(…)</a:t>
            </a:r>
            <a:endParaRPr/>
          </a:p>
        </p:txBody>
      </p:sp>
      <p:sp>
        <p:nvSpPr>
          <p:cNvPr id="538" name="CustomShape 27"/>
          <p:cNvSpPr/>
          <p:nvPr/>
        </p:nvSpPr>
        <p:spPr>
          <a:xfrm flipH="1">
            <a:off x="1292040" y="3097440"/>
            <a:ext cx="169668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39" name="CustomShape 28"/>
          <p:cNvSpPr/>
          <p:nvPr/>
        </p:nvSpPr>
        <p:spPr>
          <a:xfrm>
            <a:off x="2923200" y="2429640"/>
            <a:ext cx="142200" cy="664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40" name="CustomShape 29"/>
          <p:cNvSpPr/>
          <p:nvPr/>
        </p:nvSpPr>
        <p:spPr>
          <a:xfrm>
            <a:off x="4758480" y="5042520"/>
            <a:ext cx="142200" cy="5558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41" name="CustomShape 30"/>
          <p:cNvSpPr/>
          <p:nvPr/>
        </p:nvSpPr>
        <p:spPr>
          <a:xfrm>
            <a:off x="3036960" y="2354400"/>
            <a:ext cx="1994400" cy="81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sd_ble_gattc_primary_services_discover(…)</a:t>
            </a:r>
            <a:endParaRPr/>
          </a:p>
        </p:txBody>
      </p:sp>
      <p:sp>
        <p:nvSpPr>
          <p:cNvPr id="542" name="CustomShape 31"/>
          <p:cNvSpPr/>
          <p:nvPr/>
        </p:nvSpPr>
        <p:spPr>
          <a:xfrm>
            <a:off x="4783320" y="3906360"/>
            <a:ext cx="143280" cy="530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43" name="CustomShape 32"/>
          <p:cNvSpPr/>
          <p:nvPr/>
        </p:nvSpPr>
        <p:spPr>
          <a:xfrm>
            <a:off x="3066480" y="3959280"/>
            <a:ext cx="170280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44" name="CustomShape 33"/>
          <p:cNvSpPr/>
          <p:nvPr/>
        </p:nvSpPr>
        <p:spPr>
          <a:xfrm flipH="1">
            <a:off x="3052800" y="4368240"/>
            <a:ext cx="169848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45" name="CustomShape 34"/>
          <p:cNvSpPr/>
          <p:nvPr/>
        </p:nvSpPr>
        <p:spPr>
          <a:xfrm>
            <a:off x="3056400" y="3659400"/>
            <a:ext cx="1844280" cy="81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sd_ble_gattc_characteristics_discover (…)</a:t>
            </a:r>
            <a:endParaRPr/>
          </a:p>
        </p:txBody>
      </p:sp>
      <p:sp>
        <p:nvSpPr>
          <p:cNvPr id="546" name="CustomShape 35"/>
          <p:cNvSpPr/>
          <p:nvPr/>
        </p:nvSpPr>
        <p:spPr>
          <a:xfrm>
            <a:off x="2923200" y="4956480"/>
            <a:ext cx="129600" cy="780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47" name="CustomShape 36"/>
          <p:cNvSpPr/>
          <p:nvPr/>
        </p:nvSpPr>
        <p:spPr>
          <a:xfrm>
            <a:off x="3110760" y="4697640"/>
            <a:ext cx="1742040" cy="81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sd_ble_gattc_descriptors_discover(…)</a:t>
            </a:r>
            <a:endParaRPr/>
          </a:p>
        </p:txBody>
      </p:sp>
      <p:sp>
        <p:nvSpPr>
          <p:cNvPr id="548" name="CustomShape 37"/>
          <p:cNvSpPr/>
          <p:nvPr/>
        </p:nvSpPr>
        <p:spPr>
          <a:xfrm>
            <a:off x="10162080" y="354996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49" name="CustomShape 38"/>
          <p:cNvSpPr/>
          <p:nvPr/>
        </p:nvSpPr>
        <p:spPr>
          <a:xfrm>
            <a:off x="10293480" y="3291120"/>
            <a:ext cx="117936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550" name="Line 39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51" name="CustomShape 40"/>
          <p:cNvSpPr/>
          <p:nvPr/>
        </p:nvSpPr>
        <p:spPr>
          <a:xfrm>
            <a:off x="4930200" y="2685240"/>
            <a:ext cx="1883160" cy="279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52" name="CustomShape 41"/>
          <p:cNvSpPr/>
          <p:nvPr/>
        </p:nvSpPr>
        <p:spPr>
          <a:xfrm>
            <a:off x="4904280" y="4001760"/>
            <a:ext cx="1911960" cy="273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53" name="CustomShape 42"/>
          <p:cNvSpPr/>
          <p:nvPr/>
        </p:nvSpPr>
        <p:spPr>
          <a:xfrm>
            <a:off x="4904280" y="5274000"/>
            <a:ext cx="186912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54" name="CustomShape 43"/>
          <p:cNvSpPr/>
          <p:nvPr/>
        </p:nvSpPr>
        <p:spPr>
          <a:xfrm>
            <a:off x="5287680" y="2202480"/>
            <a:ext cx="1688040" cy="5738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555" name="CustomShape 44"/>
          <p:cNvSpPr/>
          <p:nvPr/>
        </p:nvSpPr>
        <p:spPr>
          <a:xfrm>
            <a:off x="5339880" y="3555360"/>
            <a:ext cx="1688040" cy="5738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556" name="CustomShape 45"/>
          <p:cNvSpPr/>
          <p:nvPr/>
        </p:nvSpPr>
        <p:spPr>
          <a:xfrm>
            <a:off x="5218200" y="4807440"/>
            <a:ext cx="1688040" cy="5738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Softdevice API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557" name="CustomShape 46"/>
          <p:cNvSpPr/>
          <p:nvPr/>
        </p:nvSpPr>
        <p:spPr>
          <a:xfrm>
            <a:off x="10162080" y="4647600"/>
            <a:ext cx="1414440" cy="156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558" name="CustomShape 47"/>
          <p:cNvSpPr/>
          <p:nvPr/>
        </p:nvSpPr>
        <p:spPr>
          <a:xfrm>
            <a:off x="10109160" y="4269960"/>
            <a:ext cx="154584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559" name="CustomShape 48"/>
          <p:cNvSpPr/>
          <p:nvPr/>
        </p:nvSpPr>
        <p:spPr>
          <a:xfrm>
            <a:off x="10086480" y="4029480"/>
            <a:ext cx="14032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560" name="CustomShape 49"/>
          <p:cNvSpPr/>
          <p:nvPr/>
        </p:nvSpPr>
        <p:spPr>
          <a:xfrm>
            <a:off x="10258920" y="4414680"/>
            <a:ext cx="1604160" cy="81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Adv packet on PHY channel</a:t>
            </a:r>
            <a:endParaRPr/>
          </a:p>
        </p:txBody>
      </p:sp>
      <p:sp>
        <p:nvSpPr>
          <p:cNvPr id="561" name="CustomShape 50"/>
          <p:cNvSpPr/>
          <p:nvPr/>
        </p:nvSpPr>
        <p:spPr>
          <a:xfrm flipH="1" flipV="1">
            <a:off x="1179000" y="6209280"/>
            <a:ext cx="1737360" cy="39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62" name="CustomShape 51"/>
          <p:cNvSpPr/>
          <p:nvPr/>
        </p:nvSpPr>
        <p:spPr>
          <a:xfrm>
            <a:off x="951480" y="5920560"/>
            <a:ext cx="2199600" cy="57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BLE_GATTC_EVENT_DBDISCOVERY </a:t>
            </a:r>
            <a:endParaRPr/>
          </a:p>
        </p:txBody>
      </p:sp>
      <p:sp>
        <p:nvSpPr>
          <p:cNvPr id="563" name="CustomShape 52"/>
          <p:cNvSpPr/>
          <p:nvPr/>
        </p:nvSpPr>
        <p:spPr>
          <a:xfrm flipH="1" flipV="1">
            <a:off x="3000600" y="3287520"/>
            <a:ext cx="1838160" cy="39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64" name="CustomShape 53"/>
          <p:cNvSpPr/>
          <p:nvPr/>
        </p:nvSpPr>
        <p:spPr>
          <a:xfrm flipH="1" flipV="1">
            <a:off x="3036600" y="4723920"/>
            <a:ext cx="1737360" cy="39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65" name="CustomShape 54"/>
          <p:cNvSpPr/>
          <p:nvPr/>
        </p:nvSpPr>
        <p:spPr>
          <a:xfrm flipH="1" flipV="1">
            <a:off x="3000600" y="5894280"/>
            <a:ext cx="1737360" cy="39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66" name="CustomShape 55"/>
          <p:cNvSpPr/>
          <p:nvPr/>
        </p:nvSpPr>
        <p:spPr>
          <a:xfrm>
            <a:off x="3122640" y="3044880"/>
            <a:ext cx="2199600" cy="33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SERVICE_RSP </a:t>
            </a:r>
            <a:endParaRPr/>
          </a:p>
        </p:txBody>
      </p:sp>
      <p:sp>
        <p:nvSpPr>
          <p:cNvPr id="567" name="CustomShape 56"/>
          <p:cNvSpPr/>
          <p:nvPr/>
        </p:nvSpPr>
        <p:spPr>
          <a:xfrm>
            <a:off x="3000600" y="4409640"/>
            <a:ext cx="2603160" cy="33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CHARACTERISITC_RSP </a:t>
            </a:r>
            <a:endParaRPr/>
          </a:p>
        </p:txBody>
      </p:sp>
      <p:sp>
        <p:nvSpPr>
          <p:cNvPr id="568" name="CustomShape 57"/>
          <p:cNvSpPr/>
          <p:nvPr/>
        </p:nvSpPr>
        <p:spPr>
          <a:xfrm>
            <a:off x="2923200" y="5601960"/>
            <a:ext cx="2603160" cy="33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DESCRIPTOR_RSP </a:t>
            </a:r>
            <a:endParaRPr/>
          </a:p>
        </p:txBody>
      </p:sp>
      <p:sp>
        <p:nvSpPr>
          <p:cNvPr id="569" name="CustomShape 58"/>
          <p:cNvSpPr/>
          <p:nvPr/>
        </p:nvSpPr>
        <p:spPr>
          <a:xfrm>
            <a:off x="2651760" y="2202480"/>
            <a:ext cx="6914160" cy="36471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570" name="CustomShape 59"/>
          <p:cNvSpPr/>
          <p:nvPr/>
        </p:nvSpPr>
        <p:spPr>
          <a:xfrm>
            <a:off x="8805960" y="2433960"/>
            <a:ext cx="76608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e46c0a"/>
                </a:solidFill>
                <a:latin typeface="Calibri"/>
                <a:ea typeface="ＭＳ Ｐゴシック"/>
              </a:rPr>
              <a:t>[LOOP] 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Write characteristic sequence</a:t>
            </a:r>
            <a:endParaRPr/>
          </a:p>
        </p:txBody>
      </p:sp>
      <p:sp>
        <p:nvSpPr>
          <p:cNvPr id="572" name="Line 2"/>
          <p:cNvSpPr/>
          <p:nvPr/>
        </p:nvSpPr>
        <p:spPr>
          <a:xfrm>
            <a:off x="1193760" y="185760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73" name="CustomShape 3"/>
          <p:cNvSpPr/>
          <p:nvPr/>
        </p:nvSpPr>
        <p:spPr>
          <a:xfrm>
            <a:off x="576360" y="1480680"/>
            <a:ext cx="1299600" cy="347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574" name="CustomShape 4"/>
          <p:cNvSpPr/>
          <p:nvPr/>
        </p:nvSpPr>
        <p:spPr>
          <a:xfrm>
            <a:off x="1130760" y="3596040"/>
            <a:ext cx="125280" cy="2290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75" name="CustomShape 5"/>
          <p:cNvSpPr/>
          <p:nvPr/>
        </p:nvSpPr>
        <p:spPr>
          <a:xfrm>
            <a:off x="10109160" y="1175760"/>
            <a:ext cx="1545840" cy="4762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Spritzer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Module</a:t>
            </a:r>
            <a:endParaRPr/>
          </a:p>
        </p:txBody>
      </p:sp>
      <p:sp>
        <p:nvSpPr>
          <p:cNvPr id="576" name="CustomShape 6"/>
          <p:cNvSpPr/>
          <p:nvPr/>
        </p:nvSpPr>
        <p:spPr>
          <a:xfrm>
            <a:off x="10162080" y="309744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77" name="CustomShape 7"/>
          <p:cNvSpPr/>
          <p:nvPr/>
        </p:nvSpPr>
        <p:spPr>
          <a:xfrm>
            <a:off x="10353600" y="2826720"/>
            <a:ext cx="10540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578" name="CustomShape 8"/>
          <p:cNvSpPr/>
          <p:nvPr/>
        </p:nvSpPr>
        <p:spPr>
          <a:xfrm>
            <a:off x="10162080" y="3957840"/>
            <a:ext cx="14144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79" name="CustomShape 9"/>
          <p:cNvSpPr/>
          <p:nvPr/>
        </p:nvSpPr>
        <p:spPr>
          <a:xfrm>
            <a:off x="10357200" y="3698640"/>
            <a:ext cx="7952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580" name="Line 10"/>
          <p:cNvSpPr/>
          <p:nvPr/>
        </p:nvSpPr>
        <p:spPr>
          <a:xfrm flipH="1">
            <a:off x="2991960" y="1845000"/>
            <a:ext cx="828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81" name="CustomShape 11"/>
          <p:cNvSpPr/>
          <p:nvPr/>
        </p:nvSpPr>
        <p:spPr>
          <a:xfrm>
            <a:off x="2238840" y="1503360"/>
            <a:ext cx="1502640" cy="3348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GPIO driver</a:t>
            </a:r>
            <a:endParaRPr/>
          </a:p>
        </p:txBody>
      </p:sp>
      <p:sp>
        <p:nvSpPr>
          <p:cNvPr id="582" name="Line 12"/>
          <p:cNvSpPr/>
          <p:nvPr/>
        </p:nvSpPr>
        <p:spPr>
          <a:xfrm flipH="1">
            <a:off x="4852440" y="1811880"/>
            <a:ext cx="1440" cy="443628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83" name="CustomShape 13"/>
          <p:cNvSpPr/>
          <p:nvPr/>
        </p:nvSpPr>
        <p:spPr>
          <a:xfrm>
            <a:off x="4098240" y="152784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Wrapper</a:t>
            </a:r>
            <a:endParaRPr/>
          </a:p>
        </p:txBody>
      </p:sp>
      <p:sp>
        <p:nvSpPr>
          <p:cNvPr id="584" name="CustomShape 14"/>
          <p:cNvSpPr/>
          <p:nvPr/>
        </p:nvSpPr>
        <p:spPr>
          <a:xfrm>
            <a:off x="10162080" y="1807560"/>
            <a:ext cx="1492920" cy="411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Nordic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nRF51</a:t>
            </a:r>
            <a:endParaRPr/>
          </a:p>
        </p:txBody>
      </p:sp>
      <p:sp>
        <p:nvSpPr>
          <p:cNvPr id="585" name="CustomShape 15"/>
          <p:cNvSpPr/>
          <p:nvPr/>
        </p:nvSpPr>
        <p:spPr>
          <a:xfrm>
            <a:off x="2241000" y="6828480"/>
            <a:ext cx="1322640" cy="1124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userspace</a:t>
            </a:r>
            <a:endParaRPr/>
          </a:p>
        </p:txBody>
      </p:sp>
      <p:sp>
        <p:nvSpPr>
          <p:cNvPr id="586" name="CustomShape 16"/>
          <p:cNvSpPr/>
          <p:nvPr/>
        </p:nvSpPr>
        <p:spPr>
          <a:xfrm flipH="1">
            <a:off x="1256040" y="3799080"/>
            <a:ext cx="35895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87" name="CustomShape 17"/>
          <p:cNvSpPr/>
          <p:nvPr/>
        </p:nvSpPr>
        <p:spPr>
          <a:xfrm>
            <a:off x="-5004360" y="1920240"/>
            <a:ext cx="887040" cy="2374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Unix ipc</a:t>
            </a:r>
            <a:endParaRPr/>
          </a:p>
        </p:txBody>
      </p:sp>
      <p:sp>
        <p:nvSpPr>
          <p:cNvPr id="588" name="CustomShape 18"/>
          <p:cNvSpPr/>
          <p:nvPr/>
        </p:nvSpPr>
        <p:spPr>
          <a:xfrm>
            <a:off x="2923200" y="4956480"/>
            <a:ext cx="129600" cy="780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589" name="CustomShape 19"/>
          <p:cNvSpPr/>
          <p:nvPr/>
        </p:nvSpPr>
        <p:spPr>
          <a:xfrm flipH="1">
            <a:off x="1224360" y="5740560"/>
            <a:ext cx="174852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590" name="CustomShape 20"/>
          <p:cNvSpPr/>
          <p:nvPr/>
        </p:nvSpPr>
        <p:spPr>
          <a:xfrm>
            <a:off x="10162080" y="354996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591" name="CustomShape 21"/>
          <p:cNvSpPr/>
          <p:nvPr/>
        </p:nvSpPr>
        <p:spPr>
          <a:xfrm>
            <a:off x="10293480" y="3291120"/>
            <a:ext cx="117936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592" name="Line 22"/>
          <p:cNvSpPr/>
          <p:nvPr/>
        </p:nvSpPr>
        <p:spPr>
          <a:xfrm flipH="1">
            <a:off x="6791040" y="1870920"/>
            <a:ext cx="324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93" name="CustomShape 23"/>
          <p:cNvSpPr/>
          <p:nvPr/>
        </p:nvSpPr>
        <p:spPr>
          <a:xfrm>
            <a:off x="1085400" y="4627800"/>
            <a:ext cx="19166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BLE_WriteLed(…)</a:t>
            </a:r>
            <a:endParaRPr/>
          </a:p>
        </p:txBody>
      </p:sp>
      <p:sp>
        <p:nvSpPr>
          <p:cNvPr id="594" name="CustomShape 24"/>
          <p:cNvSpPr/>
          <p:nvPr/>
        </p:nvSpPr>
        <p:spPr>
          <a:xfrm flipV="1">
            <a:off x="-3931920" y="3469320"/>
            <a:ext cx="1758240" cy="14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595" name="CustomShape 25"/>
          <p:cNvSpPr/>
          <p:nvPr/>
        </p:nvSpPr>
        <p:spPr>
          <a:xfrm>
            <a:off x="8014320" y="1553040"/>
            <a:ext cx="1231200" cy="301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</a:t>
            </a:r>
            <a:endParaRPr/>
          </a:p>
        </p:txBody>
      </p:sp>
      <p:sp>
        <p:nvSpPr>
          <p:cNvPr id="596" name="Line 26"/>
          <p:cNvSpPr/>
          <p:nvPr/>
        </p:nvSpPr>
        <p:spPr>
          <a:xfrm flipH="1">
            <a:off x="8631360" y="1870920"/>
            <a:ext cx="3600" cy="437724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597" name="CustomShape 27"/>
          <p:cNvSpPr/>
          <p:nvPr/>
        </p:nvSpPr>
        <p:spPr>
          <a:xfrm>
            <a:off x="10162080" y="2328120"/>
            <a:ext cx="1492920" cy="41148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Central role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</a:t>
            </a:r>
            <a:endParaRPr/>
          </a:p>
        </p:txBody>
      </p:sp>
      <p:sp>
        <p:nvSpPr>
          <p:cNvPr id="598" name="CustomShape 28"/>
          <p:cNvSpPr/>
          <p:nvPr/>
        </p:nvSpPr>
        <p:spPr>
          <a:xfrm>
            <a:off x="6794640" y="2542320"/>
            <a:ext cx="194652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599" name="CustomShape 29"/>
          <p:cNvSpPr/>
          <p:nvPr/>
        </p:nvSpPr>
        <p:spPr>
          <a:xfrm>
            <a:off x="6876360" y="2274480"/>
            <a:ext cx="179352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Write Procedure</a:t>
            </a:r>
            <a:endParaRPr/>
          </a:p>
        </p:txBody>
      </p:sp>
      <p:sp>
        <p:nvSpPr>
          <p:cNvPr id="600" name="CustomShape 30"/>
          <p:cNvSpPr/>
          <p:nvPr/>
        </p:nvSpPr>
        <p:spPr>
          <a:xfrm>
            <a:off x="1622160" y="3460320"/>
            <a:ext cx="28328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BLE_GATTS_EVENT_WRITE</a:t>
            </a:r>
            <a:endParaRPr/>
          </a:p>
        </p:txBody>
      </p:sp>
      <p:sp>
        <p:nvSpPr>
          <p:cNvPr id="601" name="CustomShape 31"/>
          <p:cNvSpPr/>
          <p:nvPr/>
        </p:nvSpPr>
        <p:spPr>
          <a:xfrm>
            <a:off x="4925520" y="3288600"/>
            <a:ext cx="194652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602" name="CustomShape 32"/>
          <p:cNvSpPr/>
          <p:nvPr/>
        </p:nvSpPr>
        <p:spPr>
          <a:xfrm>
            <a:off x="5055120" y="3030840"/>
            <a:ext cx="12524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serialization</a:t>
            </a:r>
            <a:endParaRPr/>
          </a:p>
        </p:txBody>
      </p:sp>
      <p:sp>
        <p:nvSpPr>
          <p:cNvPr id="603" name="CustomShape 33"/>
          <p:cNvSpPr/>
          <p:nvPr/>
        </p:nvSpPr>
        <p:spPr>
          <a:xfrm>
            <a:off x="1135440" y="2053080"/>
            <a:ext cx="125280" cy="770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04" name="CustomShape 34"/>
          <p:cNvSpPr/>
          <p:nvPr/>
        </p:nvSpPr>
        <p:spPr>
          <a:xfrm flipV="1">
            <a:off x="1238760" y="2190960"/>
            <a:ext cx="3611520" cy="14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05" name="CustomShape 35"/>
          <p:cNvSpPr/>
          <p:nvPr/>
        </p:nvSpPr>
        <p:spPr>
          <a:xfrm flipH="1">
            <a:off x="1289880" y="2625840"/>
            <a:ext cx="354600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606" name="CustomShape 36"/>
          <p:cNvSpPr/>
          <p:nvPr/>
        </p:nvSpPr>
        <p:spPr>
          <a:xfrm>
            <a:off x="4776840" y="2142720"/>
            <a:ext cx="129600" cy="4557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</p:sp>
      <p:sp>
        <p:nvSpPr>
          <p:cNvPr id="607" name="CustomShape 37"/>
          <p:cNvSpPr/>
          <p:nvPr/>
        </p:nvSpPr>
        <p:spPr>
          <a:xfrm>
            <a:off x="909000" y="1892160"/>
            <a:ext cx="377316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BLE_CommonSetBleEvtCallback(…)</a:t>
            </a:r>
            <a:endParaRPr/>
          </a:p>
        </p:txBody>
      </p:sp>
      <p:sp>
        <p:nvSpPr>
          <p:cNvPr id="608" name="CustomShape 38"/>
          <p:cNvSpPr/>
          <p:nvPr/>
        </p:nvSpPr>
        <p:spPr>
          <a:xfrm>
            <a:off x="10083960" y="4269960"/>
            <a:ext cx="154584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2600">
            <a:solidFill>
              <a:srgbClr val="3a5f8b"/>
            </a:solidFill>
            <a:miter/>
          </a:ln>
        </p:spPr>
      </p:sp>
      <p:sp>
        <p:nvSpPr>
          <p:cNvPr id="609" name="CustomShape 39"/>
          <p:cNvSpPr/>
          <p:nvPr/>
        </p:nvSpPr>
        <p:spPr>
          <a:xfrm>
            <a:off x="10061280" y="4029480"/>
            <a:ext cx="14032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</p:txBody>
      </p:sp>
      <p:sp>
        <p:nvSpPr>
          <p:cNvPr id="610" name="CustomShape 40"/>
          <p:cNvSpPr/>
          <p:nvPr/>
        </p:nvSpPr>
        <p:spPr>
          <a:xfrm>
            <a:off x="10093680" y="4849560"/>
            <a:ext cx="154584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611" name="CustomShape 41"/>
          <p:cNvSpPr/>
          <p:nvPr/>
        </p:nvSpPr>
        <p:spPr>
          <a:xfrm>
            <a:off x="10071360" y="4609440"/>
            <a:ext cx="14396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PHY channel</a:t>
            </a:r>
            <a:endParaRPr/>
          </a:p>
        </p:txBody>
      </p:sp>
      <p:sp>
        <p:nvSpPr>
          <p:cNvPr id="612" name="CustomShape 42"/>
          <p:cNvSpPr/>
          <p:nvPr/>
        </p:nvSpPr>
        <p:spPr>
          <a:xfrm>
            <a:off x="2243880" y="8166600"/>
            <a:ext cx="1319760" cy="11577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Kernel sp</a:t>
            </a:r>
            <a:endParaRPr/>
          </a:p>
        </p:txBody>
      </p:sp>
      <p:sp>
        <p:nvSpPr>
          <p:cNvPr id="613" name="CustomShape 43"/>
          <p:cNvSpPr/>
          <p:nvPr/>
        </p:nvSpPr>
        <p:spPr>
          <a:xfrm>
            <a:off x="-182880" y="1645920"/>
            <a:ext cx="911880" cy="411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Linux IPC</a:t>
            </a:r>
            <a:endParaRPr/>
          </a:p>
        </p:txBody>
      </p:sp>
      <p:sp>
        <p:nvSpPr>
          <p:cNvPr id="614" name="CustomShape 44"/>
          <p:cNvSpPr/>
          <p:nvPr/>
        </p:nvSpPr>
        <p:spPr>
          <a:xfrm>
            <a:off x="-3017520" y="1920240"/>
            <a:ext cx="1801440" cy="363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Syetem V IPC</a:t>
            </a:r>
            <a:endParaRPr/>
          </a:p>
        </p:txBody>
      </p:sp>
      <p:sp>
        <p:nvSpPr>
          <p:cNvPr id="615" name="CustomShape 45"/>
          <p:cNvSpPr/>
          <p:nvPr/>
        </p:nvSpPr>
        <p:spPr>
          <a:xfrm flipV="1">
            <a:off x="-4114800" y="2185560"/>
            <a:ext cx="10947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16" name="CustomShape 46"/>
          <p:cNvSpPr/>
          <p:nvPr/>
        </p:nvSpPr>
        <p:spPr>
          <a:xfrm>
            <a:off x="-4048920" y="1554480"/>
            <a:ext cx="28328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AT&amp;T </a:t>
            </a:r>
            <a:endParaRPr/>
          </a:p>
        </p:txBody>
      </p:sp>
      <p:sp>
        <p:nvSpPr>
          <p:cNvPr id="617" name="CustomShape 47"/>
          <p:cNvSpPr/>
          <p:nvPr/>
        </p:nvSpPr>
        <p:spPr>
          <a:xfrm>
            <a:off x="-3990240" y="2730960"/>
            <a:ext cx="3804840" cy="9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18" name="CustomShape 48"/>
          <p:cNvSpPr/>
          <p:nvPr/>
        </p:nvSpPr>
        <p:spPr>
          <a:xfrm>
            <a:off x="-2261160" y="3291840"/>
            <a:ext cx="1801440" cy="363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Socket  IPC</a:t>
            </a:r>
            <a:endParaRPr/>
          </a:p>
        </p:txBody>
      </p:sp>
      <p:sp>
        <p:nvSpPr>
          <p:cNvPr id="619" name="CustomShape 49"/>
          <p:cNvSpPr/>
          <p:nvPr/>
        </p:nvSpPr>
        <p:spPr>
          <a:xfrm>
            <a:off x="-3841200" y="2926080"/>
            <a:ext cx="28328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BSD </a:t>
            </a:r>
            <a:endParaRPr/>
          </a:p>
        </p:txBody>
      </p:sp>
      <p:sp>
        <p:nvSpPr>
          <p:cNvPr id="620" name="CustomShape 50"/>
          <p:cNvSpPr/>
          <p:nvPr/>
        </p:nvSpPr>
        <p:spPr>
          <a:xfrm>
            <a:off x="-2604960" y="399708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Posix IPC</a:t>
            </a:r>
            <a:endParaRPr/>
          </a:p>
        </p:txBody>
      </p:sp>
      <p:sp>
        <p:nvSpPr>
          <p:cNvPr id="621" name="CustomShape 51"/>
          <p:cNvSpPr/>
          <p:nvPr/>
        </p:nvSpPr>
        <p:spPr>
          <a:xfrm>
            <a:off x="-5029920" y="4879080"/>
            <a:ext cx="1186920" cy="1062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Named 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FIFO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signal </a:t>
            </a:r>
            <a:endParaRPr/>
          </a:p>
        </p:txBody>
      </p:sp>
      <p:sp>
        <p:nvSpPr>
          <p:cNvPr id="622" name="CustomShape 52"/>
          <p:cNvSpPr/>
          <p:nvPr/>
        </p:nvSpPr>
        <p:spPr>
          <a:xfrm>
            <a:off x="-4114800" y="307080"/>
            <a:ext cx="28328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Msg queue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Share mem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semaphore</a:t>
            </a:r>
            <a:endParaRPr/>
          </a:p>
        </p:txBody>
      </p:sp>
      <p:sp>
        <p:nvSpPr>
          <p:cNvPr id="623" name="CustomShape 53"/>
          <p:cNvSpPr/>
          <p:nvPr/>
        </p:nvSpPr>
        <p:spPr>
          <a:xfrm>
            <a:off x="-1416600" y="5669280"/>
            <a:ext cx="1322640" cy="1124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IPCS cmd</a:t>
            </a:r>
            <a:endParaRPr/>
          </a:p>
        </p:txBody>
      </p:sp>
      <p:sp>
        <p:nvSpPr>
          <p:cNvPr id="624" name="CustomShape 54"/>
          <p:cNvSpPr/>
          <p:nvPr/>
        </p:nvSpPr>
        <p:spPr>
          <a:xfrm>
            <a:off x="-1828800" y="4513320"/>
            <a:ext cx="1186920" cy="1062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sigaction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43080" y="1176840"/>
            <a:ext cx="7235280" cy="242640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BLE framework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Codec 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Transport&amp;PHY Layer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Sequence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Custom Profile</a:t>
            </a:r>
            <a:endParaRPr/>
          </a:p>
          <a:p>
            <a:pPr>
              <a:lnSpc>
                <a:spcPts val="0"/>
              </a:lnSpc>
            </a:pP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Contents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1920240" y="2350080"/>
            <a:ext cx="4023000" cy="26787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Iuniverse begin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Liberary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Line 1"/>
          <p:cNvSpPr/>
          <p:nvPr/>
        </p:nvSpPr>
        <p:spPr>
          <a:xfrm>
            <a:off x="7863840" y="1736640"/>
            <a:ext cx="0" cy="43905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27" name="CustomShape 2"/>
          <p:cNvSpPr/>
          <p:nvPr/>
        </p:nvSpPr>
        <p:spPr>
          <a:xfrm>
            <a:off x="1665720" y="1799280"/>
            <a:ext cx="887040" cy="23749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Unix ipc</a:t>
            </a:r>
            <a:endParaRPr/>
          </a:p>
        </p:txBody>
      </p:sp>
      <p:sp>
        <p:nvSpPr>
          <p:cNvPr id="628" name="CustomShape 3"/>
          <p:cNvSpPr/>
          <p:nvPr/>
        </p:nvSpPr>
        <p:spPr>
          <a:xfrm flipV="1">
            <a:off x="2555280" y="3375000"/>
            <a:ext cx="17582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29" name="CustomShape 4"/>
          <p:cNvSpPr/>
          <p:nvPr/>
        </p:nvSpPr>
        <p:spPr>
          <a:xfrm>
            <a:off x="6487200" y="1524960"/>
            <a:ext cx="911880" cy="411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Linux IPC</a:t>
            </a:r>
            <a:endParaRPr/>
          </a:p>
        </p:txBody>
      </p:sp>
      <p:sp>
        <p:nvSpPr>
          <p:cNvPr id="630" name="CustomShape 5"/>
          <p:cNvSpPr/>
          <p:nvPr/>
        </p:nvSpPr>
        <p:spPr>
          <a:xfrm>
            <a:off x="3652560" y="1799280"/>
            <a:ext cx="1801440" cy="363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Syetem V IPC</a:t>
            </a:r>
            <a:endParaRPr/>
          </a:p>
        </p:txBody>
      </p:sp>
      <p:sp>
        <p:nvSpPr>
          <p:cNvPr id="631" name="CustomShape 6"/>
          <p:cNvSpPr/>
          <p:nvPr/>
        </p:nvSpPr>
        <p:spPr>
          <a:xfrm flipV="1">
            <a:off x="2555280" y="2064600"/>
            <a:ext cx="109476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32" name="CustomShape 7"/>
          <p:cNvSpPr/>
          <p:nvPr/>
        </p:nvSpPr>
        <p:spPr>
          <a:xfrm>
            <a:off x="2621160" y="1433520"/>
            <a:ext cx="28328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AT&amp;T </a:t>
            </a:r>
            <a:endParaRPr/>
          </a:p>
        </p:txBody>
      </p:sp>
      <p:sp>
        <p:nvSpPr>
          <p:cNvPr id="633" name="CustomShape 8"/>
          <p:cNvSpPr/>
          <p:nvPr/>
        </p:nvSpPr>
        <p:spPr>
          <a:xfrm>
            <a:off x="2679840" y="2610000"/>
            <a:ext cx="3804840" cy="9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34" name="CustomShape 9"/>
          <p:cNvSpPr/>
          <p:nvPr/>
        </p:nvSpPr>
        <p:spPr>
          <a:xfrm>
            <a:off x="4408920" y="3170880"/>
            <a:ext cx="1801440" cy="363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Socket  IPC</a:t>
            </a:r>
            <a:endParaRPr/>
          </a:p>
        </p:txBody>
      </p:sp>
      <p:sp>
        <p:nvSpPr>
          <p:cNvPr id="635" name="CustomShape 10"/>
          <p:cNvSpPr/>
          <p:nvPr/>
        </p:nvSpPr>
        <p:spPr>
          <a:xfrm>
            <a:off x="2828880" y="2805120"/>
            <a:ext cx="28328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BSD </a:t>
            </a:r>
            <a:endParaRPr/>
          </a:p>
        </p:txBody>
      </p:sp>
      <p:sp>
        <p:nvSpPr>
          <p:cNvPr id="636" name="CustomShape 11"/>
          <p:cNvSpPr/>
          <p:nvPr/>
        </p:nvSpPr>
        <p:spPr>
          <a:xfrm>
            <a:off x="4065120" y="387612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Posix IPC</a:t>
            </a:r>
            <a:endParaRPr/>
          </a:p>
        </p:txBody>
      </p:sp>
      <p:sp>
        <p:nvSpPr>
          <p:cNvPr id="637" name="CustomShape 12"/>
          <p:cNvSpPr/>
          <p:nvPr/>
        </p:nvSpPr>
        <p:spPr>
          <a:xfrm>
            <a:off x="1640160" y="4758120"/>
            <a:ext cx="1186920" cy="1062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Named 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FIFO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signal </a:t>
            </a:r>
            <a:endParaRPr/>
          </a:p>
        </p:txBody>
      </p:sp>
      <p:sp>
        <p:nvSpPr>
          <p:cNvPr id="638" name="CustomShape 13"/>
          <p:cNvSpPr/>
          <p:nvPr/>
        </p:nvSpPr>
        <p:spPr>
          <a:xfrm>
            <a:off x="2555280" y="186120"/>
            <a:ext cx="28328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Msg queue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Share mem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semaphore</a:t>
            </a:r>
            <a:endParaRPr/>
          </a:p>
        </p:txBody>
      </p:sp>
      <p:sp>
        <p:nvSpPr>
          <p:cNvPr id="639" name="CustomShape 14"/>
          <p:cNvSpPr/>
          <p:nvPr/>
        </p:nvSpPr>
        <p:spPr>
          <a:xfrm>
            <a:off x="5253480" y="5548320"/>
            <a:ext cx="1322640" cy="11242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IPCS cmd</a:t>
            </a:r>
            <a:endParaRPr/>
          </a:p>
        </p:txBody>
      </p:sp>
      <p:sp>
        <p:nvSpPr>
          <p:cNvPr id="640" name="CustomShape 15"/>
          <p:cNvSpPr/>
          <p:nvPr/>
        </p:nvSpPr>
        <p:spPr>
          <a:xfrm>
            <a:off x="4841280" y="4392360"/>
            <a:ext cx="1186920" cy="1062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sigaction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42" name="CustomShape 2"/>
          <p:cNvSpPr/>
          <p:nvPr/>
        </p:nvSpPr>
        <p:spPr>
          <a:xfrm>
            <a:off x="548640" y="548640"/>
            <a:ext cx="1826280" cy="546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</a:t>
            </a:r>
            <a:endParaRPr/>
          </a:p>
          <a:p>
            <a:r>
              <a:rPr lang="en-US">
                <a:latin typeface="Arial"/>
              </a:rPr>
              <a:t>BR/EDR</a:t>
            </a:r>
            <a:endParaRPr/>
          </a:p>
        </p:txBody>
      </p:sp>
      <p:sp>
        <p:nvSpPr>
          <p:cNvPr id="643" name="CustomShape 3"/>
          <p:cNvSpPr/>
          <p:nvPr/>
        </p:nvSpPr>
        <p:spPr>
          <a:xfrm>
            <a:off x="581760" y="3828600"/>
            <a:ext cx="3804840" cy="9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644" name="CustomShape 4"/>
          <p:cNvSpPr/>
          <p:nvPr/>
        </p:nvSpPr>
        <p:spPr>
          <a:xfrm>
            <a:off x="7319520" y="7622280"/>
            <a:ext cx="1186920" cy="1062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Named 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FIFO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signal </a:t>
            </a:r>
            <a:endParaRPr/>
          </a:p>
        </p:txBody>
      </p:sp>
      <p:sp>
        <p:nvSpPr>
          <p:cNvPr id="645" name="CustomShape 5"/>
          <p:cNvSpPr/>
          <p:nvPr/>
        </p:nvSpPr>
        <p:spPr>
          <a:xfrm>
            <a:off x="8868960" y="6802560"/>
            <a:ext cx="1186920" cy="1062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sigaction</a:t>
            </a:r>
            <a:endParaRPr/>
          </a:p>
        </p:txBody>
      </p:sp>
      <p:sp>
        <p:nvSpPr>
          <p:cNvPr id="646" name="CustomShape 6"/>
          <p:cNvSpPr/>
          <p:nvPr/>
        </p:nvSpPr>
        <p:spPr>
          <a:xfrm>
            <a:off x="622440" y="2217600"/>
            <a:ext cx="1322640" cy="546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Rfcomm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Protocols</a:t>
            </a:r>
            <a:endParaRPr/>
          </a:p>
        </p:txBody>
      </p:sp>
      <p:sp>
        <p:nvSpPr>
          <p:cNvPr id="647" name="CustomShape 7"/>
          <p:cNvSpPr/>
          <p:nvPr/>
        </p:nvSpPr>
        <p:spPr>
          <a:xfrm>
            <a:off x="622440" y="1371600"/>
            <a:ext cx="1322640" cy="546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IPCS cmd</a:t>
            </a:r>
            <a:endParaRPr/>
          </a:p>
        </p:txBody>
      </p:sp>
      <p:sp>
        <p:nvSpPr>
          <p:cNvPr id="648" name="CustomShape 8"/>
          <p:cNvSpPr/>
          <p:nvPr/>
        </p:nvSpPr>
        <p:spPr>
          <a:xfrm>
            <a:off x="686520" y="4754880"/>
            <a:ext cx="1322640" cy="546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Basic Rate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649" name="CustomShape 9"/>
          <p:cNvSpPr/>
          <p:nvPr/>
        </p:nvSpPr>
        <p:spPr>
          <a:xfrm>
            <a:off x="622440" y="1371600"/>
            <a:ext cx="1322640" cy="546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Serial Port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650" name="CustomShape 10"/>
          <p:cNvSpPr/>
          <p:nvPr/>
        </p:nvSpPr>
        <p:spPr>
          <a:xfrm>
            <a:off x="686520" y="3108960"/>
            <a:ext cx="1322640" cy="546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L2CAP</a:t>
            </a:r>
            <a:endParaRPr/>
          </a:p>
        </p:txBody>
      </p:sp>
      <p:sp>
        <p:nvSpPr>
          <p:cNvPr id="651" name="CustomShape 11"/>
          <p:cNvSpPr/>
          <p:nvPr/>
        </p:nvSpPr>
        <p:spPr>
          <a:xfrm>
            <a:off x="640080" y="4023360"/>
            <a:ext cx="1322640" cy="5461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Manager</a:t>
            </a:r>
            <a:endParaRPr/>
          </a:p>
        </p:txBody>
      </p:sp>
      <p:sp>
        <p:nvSpPr>
          <p:cNvPr id="652" name="CustomShape 12"/>
          <p:cNvSpPr/>
          <p:nvPr/>
        </p:nvSpPr>
        <p:spPr>
          <a:xfrm flipH="1">
            <a:off x="3964320" y="54864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</a:t>
            </a:r>
            <a:endParaRPr/>
          </a:p>
          <a:p>
            <a:r>
              <a:rPr lang="en-US">
                <a:latin typeface="Arial"/>
              </a:rPr>
              <a:t>Dual Mode</a:t>
            </a:r>
            <a:endParaRPr/>
          </a:p>
        </p:txBody>
      </p:sp>
      <p:sp>
        <p:nvSpPr>
          <p:cNvPr id="653" name="CustomShape 13"/>
          <p:cNvSpPr/>
          <p:nvPr/>
        </p:nvSpPr>
        <p:spPr>
          <a:xfrm flipH="1">
            <a:off x="3436200" y="227700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Rfcomm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Protocols</a:t>
            </a:r>
            <a:endParaRPr/>
          </a:p>
        </p:txBody>
      </p:sp>
      <p:sp>
        <p:nvSpPr>
          <p:cNvPr id="654" name="CustomShape 14"/>
          <p:cNvSpPr/>
          <p:nvPr/>
        </p:nvSpPr>
        <p:spPr>
          <a:xfrm flipH="1">
            <a:off x="3436200" y="144720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IPCS cmd</a:t>
            </a:r>
            <a:endParaRPr/>
          </a:p>
        </p:txBody>
      </p:sp>
      <p:sp>
        <p:nvSpPr>
          <p:cNvPr id="655" name="CustomShape 15"/>
          <p:cNvSpPr/>
          <p:nvPr/>
        </p:nvSpPr>
        <p:spPr>
          <a:xfrm flipH="1">
            <a:off x="3373200" y="4765320"/>
            <a:ext cx="3387960" cy="780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Basic Rate +Low energy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656" name="CustomShape 16"/>
          <p:cNvSpPr/>
          <p:nvPr/>
        </p:nvSpPr>
        <p:spPr>
          <a:xfrm flipH="1">
            <a:off x="3436200" y="144720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Serial Port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657" name="CustomShape 17"/>
          <p:cNvSpPr/>
          <p:nvPr/>
        </p:nvSpPr>
        <p:spPr>
          <a:xfrm flipH="1">
            <a:off x="3373200" y="3151080"/>
            <a:ext cx="3113640" cy="595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L2CAP</a:t>
            </a:r>
            <a:endParaRPr/>
          </a:p>
        </p:txBody>
      </p:sp>
      <p:sp>
        <p:nvSpPr>
          <p:cNvPr id="658" name="CustomShape 18"/>
          <p:cNvSpPr/>
          <p:nvPr/>
        </p:nvSpPr>
        <p:spPr>
          <a:xfrm flipH="1">
            <a:off x="3418920" y="404784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Manager</a:t>
            </a:r>
            <a:endParaRPr/>
          </a:p>
        </p:txBody>
      </p:sp>
      <p:sp>
        <p:nvSpPr>
          <p:cNvPr id="659" name="CustomShape 19"/>
          <p:cNvSpPr/>
          <p:nvPr/>
        </p:nvSpPr>
        <p:spPr>
          <a:xfrm flipH="1">
            <a:off x="5006880" y="144720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General</a:t>
            </a:r>
            <a:endParaRPr/>
          </a:p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Attribute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660" name="CustomShape 20"/>
          <p:cNvSpPr/>
          <p:nvPr/>
        </p:nvSpPr>
        <p:spPr>
          <a:xfrm flipH="1">
            <a:off x="5026320" y="228600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latin typeface="Calibri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latin typeface="Calibri"/>
              </a:rPr>
              <a:t>Protocol</a:t>
            </a:r>
            <a:endParaRPr/>
          </a:p>
        </p:txBody>
      </p:sp>
      <p:sp>
        <p:nvSpPr>
          <p:cNvPr id="661" name="CustomShape 21"/>
          <p:cNvSpPr/>
          <p:nvPr/>
        </p:nvSpPr>
        <p:spPr>
          <a:xfrm>
            <a:off x="4937760" y="411480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layer</a:t>
            </a:r>
            <a:endParaRPr/>
          </a:p>
        </p:txBody>
      </p:sp>
      <p:sp>
        <p:nvSpPr>
          <p:cNvPr id="662" name="CustomShape 22"/>
          <p:cNvSpPr/>
          <p:nvPr/>
        </p:nvSpPr>
        <p:spPr>
          <a:xfrm flipH="1">
            <a:off x="7987680" y="40212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LE single Mode</a:t>
            </a:r>
            <a:endParaRPr/>
          </a:p>
        </p:txBody>
      </p:sp>
      <p:sp>
        <p:nvSpPr>
          <p:cNvPr id="663" name="CustomShape 23"/>
          <p:cNvSpPr/>
          <p:nvPr/>
        </p:nvSpPr>
        <p:spPr>
          <a:xfrm flipH="1">
            <a:off x="8135640" y="4618800"/>
            <a:ext cx="1913040" cy="780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Low energy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664" name="CustomShape 24"/>
          <p:cNvSpPr/>
          <p:nvPr/>
        </p:nvSpPr>
        <p:spPr>
          <a:xfrm flipH="1">
            <a:off x="7952760" y="3004560"/>
            <a:ext cx="1821600" cy="595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L2CAP</a:t>
            </a:r>
            <a:endParaRPr/>
          </a:p>
        </p:txBody>
      </p:sp>
      <p:sp>
        <p:nvSpPr>
          <p:cNvPr id="665" name="CustomShape 25"/>
          <p:cNvSpPr/>
          <p:nvPr/>
        </p:nvSpPr>
        <p:spPr>
          <a:xfrm flipH="1">
            <a:off x="8294040" y="130068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General</a:t>
            </a:r>
            <a:endParaRPr/>
          </a:p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Attribute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666" name="CustomShape 26"/>
          <p:cNvSpPr/>
          <p:nvPr/>
        </p:nvSpPr>
        <p:spPr>
          <a:xfrm flipH="1">
            <a:off x="8313480" y="213948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latin typeface="Calibri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latin typeface="Calibri"/>
              </a:rPr>
              <a:t>Protocol</a:t>
            </a:r>
            <a:endParaRPr/>
          </a:p>
        </p:txBody>
      </p:sp>
      <p:sp>
        <p:nvSpPr>
          <p:cNvPr id="667" name="CustomShape 27"/>
          <p:cNvSpPr/>
          <p:nvPr/>
        </p:nvSpPr>
        <p:spPr>
          <a:xfrm>
            <a:off x="8224920" y="396828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layer</a:t>
            </a:r>
            <a:endParaRPr/>
          </a:p>
        </p:txBody>
      </p:sp>
      <p:sp>
        <p:nvSpPr>
          <p:cNvPr id="668" name="CustomShape 28"/>
          <p:cNvSpPr/>
          <p:nvPr/>
        </p:nvSpPr>
        <p:spPr>
          <a:xfrm>
            <a:off x="3200400" y="274320"/>
            <a:ext cx="3929400" cy="57582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669" name="CustomShape 29"/>
          <p:cNvSpPr/>
          <p:nvPr/>
        </p:nvSpPr>
        <p:spPr>
          <a:xfrm>
            <a:off x="7553160" y="182880"/>
            <a:ext cx="2502720" cy="57582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670" name="CustomShape 30"/>
          <p:cNvSpPr/>
          <p:nvPr/>
        </p:nvSpPr>
        <p:spPr>
          <a:xfrm>
            <a:off x="274320" y="274320"/>
            <a:ext cx="2192040" cy="57582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72" name="CustomShape 2"/>
          <p:cNvSpPr/>
          <p:nvPr/>
        </p:nvSpPr>
        <p:spPr>
          <a:xfrm>
            <a:off x="7319520" y="7622280"/>
            <a:ext cx="1186920" cy="1062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Named pipe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FIFO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signal </a:t>
            </a:r>
            <a:endParaRPr/>
          </a:p>
        </p:txBody>
      </p:sp>
      <p:sp>
        <p:nvSpPr>
          <p:cNvPr id="673" name="CustomShape 3"/>
          <p:cNvSpPr/>
          <p:nvPr/>
        </p:nvSpPr>
        <p:spPr>
          <a:xfrm>
            <a:off x="8868960" y="6802560"/>
            <a:ext cx="1186920" cy="1062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sigaction</a:t>
            </a:r>
            <a:endParaRPr/>
          </a:p>
        </p:txBody>
      </p:sp>
      <p:sp>
        <p:nvSpPr>
          <p:cNvPr id="674" name="CustomShape 4"/>
          <p:cNvSpPr/>
          <p:nvPr/>
        </p:nvSpPr>
        <p:spPr>
          <a:xfrm flipH="1">
            <a:off x="7987680" y="40212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LE single Mode</a:t>
            </a:r>
            <a:endParaRPr/>
          </a:p>
        </p:txBody>
      </p:sp>
      <p:sp>
        <p:nvSpPr>
          <p:cNvPr id="675" name="CustomShape 5"/>
          <p:cNvSpPr/>
          <p:nvPr/>
        </p:nvSpPr>
        <p:spPr>
          <a:xfrm flipH="1">
            <a:off x="8135640" y="4618800"/>
            <a:ext cx="1913040" cy="780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Low energy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676" name="CustomShape 6"/>
          <p:cNvSpPr/>
          <p:nvPr/>
        </p:nvSpPr>
        <p:spPr>
          <a:xfrm flipH="1">
            <a:off x="7952760" y="3004560"/>
            <a:ext cx="1821600" cy="595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L2CAP</a:t>
            </a:r>
            <a:endParaRPr/>
          </a:p>
        </p:txBody>
      </p:sp>
      <p:sp>
        <p:nvSpPr>
          <p:cNvPr id="677" name="CustomShape 7"/>
          <p:cNvSpPr/>
          <p:nvPr/>
        </p:nvSpPr>
        <p:spPr>
          <a:xfrm flipH="1">
            <a:off x="8294040" y="130068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General</a:t>
            </a:r>
            <a:endParaRPr/>
          </a:p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Attribute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678" name="CustomShape 8"/>
          <p:cNvSpPr/>
          <p:nvPr/>
        </p:nvSpPr>
        <p:spPr>
          <a:xfrm flipH="1">
            <a:off x="8313480" y="213948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Protocol</a:t>
            </a:r>
            <a:endParaRPr/>
          </a:p>
        </p:txBody>
      </p:sp>
      <p:sp>
        <p:nvSpPr>
          <p:cNvPr id="679" name="CustomShape 9"/>
          <p:cNvSpPr/>
          <p:nvPr/>
        </p:nvSpPr>
        <p:spPr>
          <a:xfrm>
            <a:off x="8224920" y="396828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layer</a:t>
            </a:r>
            <a:endParaRPr/>
          </a:p>
        </p:txBody>
      </p:sp>
      <p:sp>
        <p:nvSpPr>
          <p:cNvPr id="680" name="CustomShape 10"/>
          <p:cNvSpPr/>
          <p:nvPr/>
        </p:nvSpPr>
        <p:spPr>
          <a:xfrm>
            <a:off x="7553160" y="182880"/>
            <a:ext cx="2502720" cy="57582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pic>
        <p:nvPicPr>
          <p:cNvPr id="6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08360" y="-365760"/>
            <a:ext cx="6780960" cy="630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pic>
        <p:nvPicPr>
          <p:cNvPr id="68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457560"/>
            <a:ext cx="12188880" cy="685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85" name="CustomShape 2"/>
          <p:cNvSpPr/>
          <p:nvPr/>
        </p:nvSpPr>
        <p:spPr>
          <a:xfrm>
            <a:off x="549000" y="549000"/>
            <a:ext cx="1826280" cy="546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BlueZ</a:t>
            </a:r>
            <a:endParaRPr/>
          </a:p>
        </p:txBody>
      </p:sp>
      <p:pic>
        <p:nvPicPr>
          <p:cNvPr id="6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097280"/>
            <a:ext cx="9033120" cy="566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88" name="CustomShape 2"/>
          <p:cNvSpPr/>
          <p:nvPr/>
        </p:nvSpPr>
        <p:spPr>
          <a:xfrm>
            <a:off x="549000" y="549000"/>
            <a:ext cx="1826280" cy="546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BlueZ</a:t>
            </a:r>
            <a:endParaRPr/>
          </a:p>
        </p:txBody>
      </p:sp>
      <p:pic>
        <p:nvPicPr>
          <p:cNvPr id="6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70000" y="2651760"/>
            <a:ext cx="9045720" cy="6493320"/>
          </a:xfrm>
          <a:prstGeom prst="rect">
            <a:avLst/>
          </a:prstGeom>
          <a:ln>
            <a:noFill/>
          </a:ln>
        </p:spPr>
      </p:pic>
      <p:pic>
        <p:nvPicPr>
          <p:cNvPr id="69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83280" y="1463400"/>
            <a:ext cx="8730000" cy="6855120"/>
          </a:xfrm>
          <a:prstGeom prst="rect">
            <a:avLst/>
          </a:prstGeom>
          <a:ln>
            <a:noFill/>
          </a:ln>
        </p:spPr>
      </p:pic>
      <p:pic>
        <p:nvPicPr>
          <p:cNvPr id="69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966360" y="1040400"/>
            <a:ext cx="8983440" cy="6855120"/>
          </a:xfrm>
          <a:prstGeom prst="rect">
            <a:avLst/>
          </a:prstGeom>
          <a:ln>
            <a:noFill/>
          </a:ln>
        </p:spPr>
      </p:pic>
      <p:pic>
        <p:nvPicPr>
          <p:cNvPr id="69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778240" y="822960"/>
            <a:ext cx="9045720" cy="649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694" name="CustomShape 2"/>
          <p:cNvSpPr/>
          <p:nvPr/>
        </p:nvSpPr>
        <p:spPr>
          <a:xfrm>
            <a:off x="549360" y="549360"/>
            <a:ext cx="1826280" cy="546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GATT profile hierarchy</a:t>
            </a:r>
            <a:endParaRPr/>
          </a:p>
        </p:txBody>
      </p:sp>
      <p:pic>
        <p:nvPicPr>
          <p:cNvPr id="6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223200"/>
            <a:ext cx="5445360" cy="6540840"/>
          </a:xfrm>
          <a:prstGeom prst="rect">
            <a:avLst/>
          </a:prstGeom>
          <a:ln>
            <a:noFill/>
          </a:ln>
        </p:spPr>
      </p:pic>
      <p:pic>
        <p:nvPicPr>
          <p:cNvPr id="69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8640" y="2377440"/>
            <a:ext cx="3692880" cy="47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482040" y="1371600"/>
            <a:ext cx="2258640" cy="21006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Architecture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ARM </a:t>
            </a:r>
            <a:endParaRPr/>
          </a:p>
          <a:p>
            <a:r>
              <a:rPr lang="en-US">
                <a:latin typeface="Arial"/>
              </a:rPr>
              <a:t>Opcode</a:t>
            </a:r>
            <a:endParaRPr/>
          </a:p>
          <a:p>
            <a:r>
              <a:rPr lang="en-US">
                <a:latin typeface="Arial"/>
              </a:rPr>
              <a:t>Ahb </a:t>
            </a:r>
            <a:endParaRPr/>
          </a:p>
          <a:p>
            <a:r>
              <a:rPr lang="en-US">
                <a:latin typeface="Arial"/>
              </a:rPr>
              <a:t>Apb</a:t>
            </a:r>
            <a:endParaRPr/>
          </a:p>
          <a:p>
            <a:endParaRPr/>
          </a:p>
        </p:txBody>
      </p:sp>
      <p:sp>
        <p:nvSpPr>
          <p:cNvPr id="698" name="CustomShape 2"/>
          <p:cNvSpPr/>
          <p:nvPr/>
        </p:nvSpPr>
        <p:spPr>
          <a:xfrm>
            <a:off x="548640" y="1038600"/>
            <a:ext cx="28328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Hardware </a:t>
            </a:r>
            <a:endParaRPr/>
          </a:p>
        </p:txBody>
      </p:sp>
      <p:sp>
        <p:nvSpPr>
          <p:cNvPr id="699" name="CustomShape 3"/>
          <p:cNvSpPr/>
          <p:nvPr/>
        </p:nvSpPr>
        <p:spPr>
          <a:xfrm flipH="1">
            <a:off x="363960" y="3566160"/>
            <a:ext cx="1181520" cy="820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cpu</a:t>
            </a:r>
            <a:endParaRPr/>
          </a:p>
        </p:txBody>
      </p:sp>
      <p:sp>
        <p:nvSpPr>
          <p:cNvPr id="700" name="CustomShape 4"/>
          <p:cNvSpPr/>
          <p:nvPr/>
        </p:nvSpPr>
        <p:spPr>
          <a:xfrm flipH="1">
            <a:off x="3385440" y="3200400"/>
            <a:ext cx="815760" cy="2557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ram</a:t>
            </a:r>
            <a:endParaRPr/>
          </a:p>
        </p:txBody>
      </p:sp>
      <p:sp>
        <p:nvSpPr>
          <p:cNvPr id="701" name="CustomShape 5"/>
          <p:cNvSpPr/>
          <p:nvPr/>
        </p:nvSpPr>
        <p:spPr>
          <a:xfrm flipH="1">
            <a:off x="271800" y="4572000"/>
            <a:ext cx="724320" cy="1186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mmu</a:t>
            </a:r>
            <a:endParaRPr/>
          </a:p>
        </p:txBody>
      </p:sp>
      <p:sp>
        <p:nvSpPr>
          <p:cNvPr id="702" name="CustomShape 6"/>
          <p:cNvSpPr/>
          <p:nvPr/>
        </p:nvSpPr>
        <p:spPr>
          <a:xfrm>
            <a:off x="1708560" y="3954600"/>
            <a:ext cx="194652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Data bus</a:t>
            </a:r>
            <a:endParaRPr/>
          </a:p>
        </p:txBody>
      </p:sp>
      <p:sp>
        <p:nvSpPr>
          <p:cNvPr id="703" name="CustomShape 7"/>
          <p:cNvSpPr/>
          <p:nvPr/>
        </p:nvSpPr>
        <p:spPr>
          <a:xfrm>
            <a:off x="1005840" y="4480560"/>
            <a:ext cx="194652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704" name="CustomShape 8"/>
          <p:cNvSpPr/>
          <p:nvPr/>
        </p:nvSpPr>
        <p:spPr>
          <a:xfrm>
            <a:off x="1188720" y="5051880"/>
            <a:ext cx="1946520" cy="249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dd9c3"/>
          </a:solidFill>
          <a:ln w="12600">
            <a:solidFill>
              <a:srgbClr val="3a5f8b"/>
            </a:solidFill>
            <a:miter/>
          </a:ln>
        </p:spPr>
      </p:sp>
      <p:sp>
        <p:nvSpPr>
          <p:cNvPr id="705" name="CustomShape 9"/>
          <p:cNvSpPr/>
          <p:nvPr/>
        </p:nvSpPr>
        <p:spPr>
          <a:xfrm>
            <a:off x="5669280" y="1645920"/>
            <a:ext cx="2258640" cy="411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kernel</a:t>
            </a:r>
            <a:endParaRPr/>
          </a:p>
        </p:txBody>
      </p:sp>
      <p:sp>
        <p:nvSpPr>
          <p:cNvPr id="706" name="CustomShape 10"/>
          <p:cNvSpPr/>
          <p:nvPr/>
        </p:nvSpPr>
        <p:spPr>
          <a:xfrm>
            <a:off x="1463040" y="5460120"/>
            <a:ext cx="1551960" cy="572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Usb contoller</a:t>
            </a:r>
            <a:endParaRPr/>
          </a:p>
        </p:txBody>
      </p:sp>
      <p:sp>
        <p:nvSpPr>
          <p:cNvPr id="707" name="CustomShape 11"/>
          <p:cNvSpPr/>
          <p:nvPr/>
        </p:nvSpPr>
        <p:spPr>
          <a:xfrm flipH="1">
            <a:off x="4843440" y="1828800"/>
            <a:ext cx="911880" cy="637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Device tree</a:t>
            </a:r>
            <a:endParaRPr/>
          </a:p>
        </p:txBody>
      </p:sp>
      <p:sp>
        <p:nvSpPr>
          <p:cNvPr id="708" name="CustomShape 12"/>
          <p:cNvSpPr/>
          <p:nvPr/>
        </p:nvSpPr>
        <p:spPr>
          <a:xfrm flipH="1">
            <a:off x="7952400" y="914400"/>
            <a:ext cx="729000" cy="2466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task</a:t>
            </a:r>
            <a:endParaRPr/>
          </a:p>
        </p:txBody>
      </p:sp>
      <p:sp>
        <p:nvSpPr>
          <p:cNvPr id="709" name="CustomShape 13"/>
          <p:cNvSpPr/>
          <p:nvPr/>
        </p:nvSpPr>
        <p:spPr>
          <a:xfrm>
            <a:off x="4114800" y="3357000"/>
            <a:ext cx="1003320" cy="6638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text</a:t>
            </a:r>
            <a:endParaRPr/>
          </a:p>
        </p:txBody>
      </p:sp>
      <p:sp>
        <p:nvSpPr>
          <p:cNvPr id="710" name="CustomShape 14"/>
          <p:cNvSpPr/>
          <p:nvPr/>
        </p:nvSpPr>
        <p:spPr>
          <a:xfrm>
            <a:off x="4318200" y="3916800"/>
            <a:ext cx="1003320" cy="6638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stack</a:t>
            </a:r>
            <a:endParaRPr/>
          </a:p>
        </p:txBody>
      </p:sp>
      <p:sp>
        <p:nvSpPr>
          <p:cNvPr id="711" name="CustomShape 15"/>
          <p:cNvSpPr/>
          <p:nvPr/>
        </p:nvSpPr>
        <p:spPr>
          <a:xfrm>
            <a:off x="4206240" y="4545720"/>
            <a:ext cx="1003320" cy="6638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heap</a:t>
            </a:r>
            <a:endParaRPr/>
          </a:p>
        </p:txBody>
      </p:sp>
      <p:sp>
        <p:nvSpPr>
          <p:cNvPr id="712" name="CustomShape 16"/>
          <p:cNvSpPr/>
          <p:nvPr/>
        </p:nvSpPr>
        <p:spPr>
          <a:xfrm>
            <a:off x="4389120" y="5094360"/>
            <a:ext cx="1003320" cy="6638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Ro data</a:t>
            </a:r>
            <a:endParaRPr/>
          </a:p>
        </p:txBody>
      </p:sp>
      <p:sp>
        <p:nvSpPr>
          <p:cNvPr id="713" name="CustomShape 17"/>
          <p:cNvSpPr/>
          <p:nvPr/>
        </p:nvSpPr>
        <p:spPr>
          <a:xfrm>
            <a:off x="4206240" y="5643000"/>
            <a:ext cx="1003320" cy="6638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bss</a:t>
            </a:r>
            <a:endParaRPr/>
          </a:p>
        </p:txBody>
      </p:sp>
      <p:sp>
        <p:nvSpPr>
          <p:cNvPr id="714" name="CustomShape 18"/>
          <p:cNvSpPr/>
          <p:nvPr/>
        </p:nvSpPr>
        <p:spPr>
          <a:xfrm>
            <a:off x="7315200" y="91440"/>
            <a:ext cx="1003320" cy="12776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User space</a:t>
            </a:r>
            <a:endParaRPr/>
          </a:p>
        </p:txBody>
      </p:sp>
      <p:sp>
        <p:nvSpPr>
          <p:cNvPr id="715" name="CustomShape 19"/>
          <p:cNvSpPr/>
          <p:nvPr/>
        </p:nvSpPr>
        <p:spPr>
          <a:xfrm>
            <a:off x="8778240" y="1280160"/>
            <a:ext cx="2258640" cy="411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Find </a:t>
            </a:r>
            <a:endParaRPr/>
          </a:p>
          <a:p>
            <a:r>
              <a:rPr lang="en-US">
                <a:latin typeface="Arial"/>
              </a:rPr>
              <a:t>Grep</a:t>
            </a:r>
            <a:endParaRPr/>
          </a:p>
          <a:p>
            <a:r>
              <a:rPr lang="en-US">
                <a:latin typeface="Arial"/>
              </a:rPr>
              <a:t>Bash</a:t>
            </a:r>
            <a:endParaRPr/>
          </a:p>
          <a:p>
            <a:r>
              <a:rPr lang="en-US">
                <a:latin typeface="Arial"/>
              </a:rPr>
              <a:t>Sed</a:t>
            </a:r>
            <a:endParaRPr/>
          </a:p>
          <a:p>
            <a:r>
              <a:rPr lang="en-US">
                <a:latin typeface="Arial"/>
              </a:rPr>
              <a:t>Awk</a:t>
            </a:r>
            <a:endParaRPr/>
          </a:p>
          <a:p>
            <a:r>
              <a:rPr lang="en-US">
                <a:latin typeface="Arial"/>
              </a:rPr>
              <a:t>Vm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Vim </a:t>
            </a:r>
            <a:endParaRPr/>
          </a:p>
          <a:p>
            <a:r>
              <a:rPr lang="en-US">
                <a:latin typeface="Arial"/>
              </a:rPr>
              <a:t>Git  disttribute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Make </a:t>
            </a:r>
            <a:endParaRPr/>
          </a:p>
          <a:p>
            <a:r>
              <a:rPr lang="en-US">
                <a:latin typeface="Arial"/>
              </a:rPr>
              <a:t>Gdb</a:t>
            </a:r>
            <a:endParaRPr/>
          </a:p>
          <a:p>
            <a:r>
              <a:rPr lang="en-US">
                <a:latin typeface="Arial"/>
              </a:rPr>
              <a:t>Compiler</a:t>
            </a:r>
            <a:endParaRPr/>
          </a:p>
          <a:p>
            <a:r>
              <a:rPr lang="en-US">
                <a:latin typeface="Arial"/>
              </a:rPr>
              <a:t>Ld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google</a:t>
            </a:r>
            <a:endParaRPr/>
          </a:p>
          <a:p>
            <a:endParaRPr/>
          </a:p>
        </p:txBody>
      </p:sp>
      <p:sp>
        <p:nvSpPr>
          <p:cNvPr id="716" name="CustomShape 20"/>
          <p:cNvSpPr/>
          <p:nvPr/>
        </p:nvSpPr>
        <p:spPr>
          <a:xfrm flipH="1">
            <a:off x="5574960" y="256032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scheduler</a:t>
            </a:r>
            <a:endParaRPr/>
          </a:p>
        </p:txBody>
      </p:sp>
      <p:sp>
        <p:nvSpPr>
          <p:cNvPr id="717" name="Line 21"/>
          <p:cNvSpPr/>
          <p:nvPr/>
        </p:nvSpPr>
        <p:spPr>
          <a:xfrm>
            <a:off x="7772400" y="685800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718" name="Line 22"/>
          <p:cNvSpPr/>
          <p:nvPr/>
        </p:nvSpPr>
        <p:spPr>
          <a:xfrm flipH="1" flipV="1">
            <a:off x="5212080" y="91440"/>
            <a:ext cx="91440" cy="722376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719" name="CustomShape 23"/>
          <p:cNvSpPr/>
          <p:nvPr/>
        </p:nvSpPr>
        <p:spPr>
          <a:xfrm>
            <a:off x="6583680" y="6035040"/>
            <a:ext cx="5392440" cy="1369080"/>
          </a:xfrm>
          <a:prstGeom prst="rect">
            <a:avLst/>
          </a:prstGeom>
          <a:noFill/>
          <a:ln cap="rnd" w="25560">
            <a:solidFill>
              <a:srgbClr val="808080"/>
            </a:solidFill>
            <a:custDash>
              <a:ds d="5041000000" sp="5041000000"/>
            </a:custDash>
            <a:miter/>
          </a:ln>
        </p:spPr>
      </p:sp>
      <p:sp>
        <p:nvSpPr>
          <p:cNvPr id="720" name="CustomShape 24"/>
          <p:cNvSpPr/>
          <p:nvPr/>
        </p:nvSpPr>
        <p:spPr>
          <a:xfrm flipH="1">
            <a:off x="4203360" y="731520"/>
            <a:ext cx="911880" cy="6375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uboot</a:t>
            </a:r>
            <a:endParaRPr/>
          </a:p>
        </p:txBody>
      </p:sp>
      <p:sp>
        <p:nvSpPr>
          <p:cNvPr id="721" name="CustomShape 25"/>
          <p:cNvSpPr/>
          <p:nvPr/>
        </p:nvSpPr>
        <p:spPr>
          <a:xfrm flipH="1">
            <a:off x="6763680" y="594360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algorithm</a:t>
            </a:r>
            <a:endParaRPr/>
          </a:p>
        </p:txBody>
      </p:sp>
      <p:sp>
        <p:nvSpPr>
          <p:cNvPr id="722" name="CustomShape 26"/>
          <p:cNvSpPr/>
          <p:nvPr/>
        </p:nvSpPr>
        <p:spPr>
          <a:xfrm flipH="1">
            <a:off x="8135280" y="612648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Date STR</a:t>
            </a:r>
            <a:endParaRPr/>
          </a:p>
        </p:txBody>
      </p:sp>
      <p:sp>
        <p:nvSpPr>
          <p:cNvPr id="723" name="CustomShape 27"/>
          <p:cNvSpPr/>
          <p:nvPr/>
        </p:nvSpPr>
        <p:spPr>
          <a:xfrm flipH="1">
            <a:off x="7038000" y="667512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PL</a:t>
            </a:r>
            <a:endParaRPr/>
          </a:p>
        </p:txBody>
      </p:sp>
      <p:sp>
        <p:nvSpPr>
          <p:cNvPr id="724" name="CustomShape 28"/>
          <p:cNvSpPr/>
          <p:nvPr/>
        </p:nvSpPr>
        <p:spPr>
          <a:xfrm flipH="1">
            <a:off x="2923560" y="5760720"/>
            <a:ext cx="724320" cy="1186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ROM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elf</a:t>
            </a:r>
            <a:endParaRPr/>
          </a:p>
        </p:txBody>
      </p:sp>
      <p:sp>
        <p:nvSpPr>
          <p:cNvPr id="725" name="CustomShape 29"/>
          <p:cNvSpPr/>
          <p:nvPr/>
        </p:nvSpPr>
        <p:spPr>
          <a:xfrm flipH="1">
            <a:off x="6032160" y="320040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vfs</a:t>
            </a:r>
            <a:endParaRPr/>
          </a:p>
        </p:txBody>
      </p:sp>
      <p:sp>
        <p:nvSpPr>
          <p:cNvPr id="726" name="CustomShape 30"/>
          <p:cNvSpPr/>
          <p:nvPr/>
        </p:nvSpPr>
        <p:spPr>
          <a:xfrm flipH="1">
            <a:off x="5757840" y="393192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fork</a:t>
            </a:r>
            <a:endParaRPr/>
          </a:p>
        </p:txBody>
      </p:sp>
      <p:sp>
        <p:nvSpPr>
          <p:cNvPr id="727" name="CustomShape 31"/>
          <p:cNvSpPr/>
          <p:nvPr/>
        </p:nvSpPr>
        <p:spPr>
          <a:xfrm flipH="1">
            <a:off x="5574960" y="457200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exec</a:t>
            </a:r>
            <a:endParaRPr/>
          </a:p>
        </p:txBody>
      </p:sp>
      <p:sp>
        <p:nvSpPr>
          <p:cNvPr id="728" name="CustomShape 32"/>
          <p:cNvSpPr/>
          <p:nvPr/>
        </p:nvSpPr>
        <p:spPr>
          <a:xfrm>
            <a:off x="9784080" y="5551560"/>
            <a:ext cx="1094760" cy="230976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Fifo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List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Stack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Queue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Tree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Hash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29" name="CustomShape 33"/>
          <p:cNvSpPr/>
          <p:nvPr/>
        </p:nvSpPr>
        <p:spPr>
          <a:xfrm flipH="1">
            <a:off x="-1738800" y="3110040"/>
            <a:ext cx="1181520" cy="820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Parser for  binary opcode</a:t>
            </a:r>
            <a:endParaRPr/>
          </a:p>
        </p:txBody>
      </p:sp>
      <p:sp>
        <p:nvSpPr>
          <p:cNvPr id="730" name="CustomShape 34"/>
          <p:cNvSpPr/>
          <p:nvPr/>
        </p:nvSpPr>
        <p:spPr>
          <a:xfrm flipH="1" flipV="1" rot="6175800">
            <a:off x="-423000" y="3806280"/>
            <a:ext cx="289440" cy="72108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3956760" y="1005840"/>
            <a:ext cx="2258640" cy="411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732" name="CustomShape 2"/>
          <p:cNvSpPr/>
          <p:nvPr/>
        </p:nvSpPr>
        <p:spPr>
          <a:xfrm flipH="1">
            <a:off x="6123600" y="256032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app</a:t>
            </a:r>
            <a:endParaRPr/>
          </a:p>
        </p:txBody>
      </p:sp>
      <p:sp>
        <p:nvSpPr>
          <p:cNvPr id="733" name="CustomShape 3"/>
          <p:cNvSpPr/>
          <p:nvPr/>
        </p:nvSpPr>
        <p:spPr>
          <a:xfrm flipH="1">
            <a:off x="4477680" y="3291840"/>
            <a:ext cx="1094760" cy="2009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vfs</a:t>
            </a:r>
            <a:endParaRPr/>
          </a:p>
        </p:txBody>
      </p:sp>
      <p:sp>
        <p:nvSpPr>
          <p:cNvPr id="734" name="CustomShape 4"/>
          <p:cNvSpPr/>
          <p:nvPr/>
        </p:nvSpPr>
        <p:spPr>
          <a:xfrm flipH="1">
            <a:off x="-1465920" y="0"/>
            <a:ext cx="1643400" cy="2374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Driver module</a:t>
            </a:r>
            <a:endParaRPr/>
          </a:p>
        </p:txBody>
      </p:sp>
      <p:sp>
        <p:nvSpPr>
          <p:cNvPr id="735" name="CustomShape 5"/>
          <p:cNvSpPr/>
          <p:nvPr/>
        </p:nvSpPr>
        <p:spPr>
          <a:xfrm flipH="1">
            <a:off x="1094400" y="4937760"/>
            <a:ext cx="1186200" cy="2100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Char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Register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Add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Start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fops</a:t>
            </a:r>
            <a:endParaRPr/>
          </a:p>
        </p:txBody>
      </p:sp>
      <p:sp>
        <p:nvSpPr>
          <p:cNvPr id="736" name="CustomShape 6"/>
          <p:cNvSpPr/>
          <p:nvPr/>
        </p:nvSpPr>
        <p:spPr>
          <a:xfrm>
            <a:off x="-1005840" y="475488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bus</a:t>
            </a:r>
            <a:endParaRPr/>
          </a:p>
        </p:txBody>
      </p:sp>
      <p:sp>
        <p:nvSpPr>
          <p:cNvPr id="737" name="CustomShape 7"/>
          <p:cNvSpPr/>
          <p:nvPr/>
        </p:nvSpPr>
        <p:spPr>
          <a:xfrm>
            <a:off x="-1645920" y="566928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device</a:t>
            </a:r>
            <a:endParaRPr/>
          </a:p>
        </p:txBody>
      </p:sp>
      <p:sp>
        <p:nvSpPr>
          <p:cNvPr id="738" name="CustomShape 8"/>
          <p:cNvSpPr/>
          <p:nvPr/>
        </p:nvSpPr>
        <p:spPr>
          <a:xfrm>
            <a:off x="-365760" y="557784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driver</a:t>
            </a:r>
            <a:endParaRPr/>
          </a:p>
        </p:txBody>
      </p:sp>
      <p:sp>
        <p:nvSpPr>
          <p:cNvPr id="739" name="CustomShape 9"/>
          <p:cNvSpPr/>
          <p:nvPr/>
        </p:nvSpPr>
        <p:spPr>
          <a:xfrm>
            <a:off x="-1463040" y="256032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bus</a:t>
            </a:r>
            <a:endParaRPr/>
          </a:p>
        </p:txBody>
      </p:sp>
      <p:sp>
        <p:nvSpPr>
          <p:cNvPr id="740" name="CustomShape 10"/>
          <p:cNvSpPr/>
          <p:nvPr/>
        </p:nvSpPr>
        <p:spPr>
          <a:xfrm>
            <a:off x="-2103120" y="347472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device</a:t>
            </a:r>
            <a:endParaRPr/>
          </a:p>
        </p:txBody>
      </p:sp>
      <p:sp>
        <p:nvSpPr>
          <p:cNvPr id="741" name="CustomShape 11"/>
          <p:cNvSpPr/>
          <p:nvPr/>
        </p:nvSpPr>
        <p:spPr>
          <a:xfrm>
            <a:off x="-822960" y="338328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driver</a:t>
            </a:r>
            <a:endParaRPr/>
          </a:p>
        </p:txBody>
      </p:sp>
      <p:sp>
        <p:nvSpPr>
          <p:cNvPr id="742" name="CustomShape 12"/>
          <p:cNvSpPr/>
          <p:nvPr/>
        </p:nvSpPr>
        <p:spPr>
          <a:xfrm>
            <a:off x="-1828800" y="4023360"/>
            <a:ext cx="911880" cy="72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743" name="CustomShape 13"/>
          <p:cNvSpPr/>
          <p:nvPr/>
        </p:nvSpPr>
        <p:spPr>
          <a:xfrm>
            <a:off x="-1188720" y="2926440"/>
            <a:ext cx="911880" cy="72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744" name="CustomShape 14"/>
          <p:cNvSpPr/>
          <p:nvPr/>
        </p:nvSpPr>
        <p:spPr>
          <a:xfrm flipH="1">
            <a:off x="-1740240" y="2834640"/>
            <a:ext cx="454680" cy="6375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745" name="CustomShape 15"/>
          <p:cNvSpPr/>
          <p:nvPr/>
        </p:nvSpPr>
        <p:spPr>
          <a:xfrm flipH="1">
            <a:off x="-1465920" y="5120640"/>
            <a:ext cx="454680" cy="6375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746" name="CustomShape 16"/>
          <p:cNvSpPr/>
          <p:nvPr/>
        </p:nvSpPr>
        <p:spPr>
          <a:xfrm>
            <a:off x="-548640" y="5212080"/>
            <a:ext cx="454680" cy="3632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747" name="CustomShape 17"/>
          <p:cNvSpPr/>
          <p:nvPr/>
        </p:nvSpPr>
        <p:spPr>
          <a:xfrm flipH="1">
            <a:off x="2831760" y="4572000"/>
            <a:ext cx="1551960" cy="20091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File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Inode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Dentry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93360" y="1248840"/>
            <a:ext cx="2994840" cy="40032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</p:sp>
      <p:sp>
        <p:nvSpPr>
          <p:cNvPr id="135" name="CustomShape 2"/>
          <p:cNvSpPr/>
          <p:nvPr/>
        </p:nvSpPr>
        <p:spPr>
          <a:xfrm>
            <a:off x="343080" y="1176840"/>
            <a:ext cx="7235280" cy="242640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BLE framework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Codec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Transport&amp;PHY Layer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Sequence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Custom Profile</a:t>
            </a:r>
            <a:endParaRPr/>
          </a:p>
          <a:p>
            <a:pPr>
              <a:lnSpc>
                <a:spcPts val="0"/>
              </a:lnSpc>
            </a:pPr>
            <a:endParaRPr/>
          </a:p>
        </p:txBody>
      </p:sp>
      <p:sp>
        <p:nvSpPr>
          <p:cNvPr id="136" name="CustomShape 3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Contents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CustomShape 1"/>
          <p:cNvSpPr/>
          <p:nvPr/>
        </p:nvSpPr>
        <p:spPr>
          <a:xfrm>
            <a:off x="-548640" y="822960"/>
            <a:ext cx="1917720" cy="1369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749" name="CustomShape 2"/>
          <p:cNvSpPr/>
          <p:nvPr/>
        </p:nvSpPr>
        <p:spPr>
          <a:xfrm flipH="1">
            <a:off x="3106080" y="45720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object</a:t>
            </a:r>
            <a:endParaRPr/>
          </a:p>
        </p:txBody>
      </p:sp>
      <p:sp>
        <p:nvSpPr>
          <p:cNvPr id="750" name="CustomShape 3"/>
          <p:cNvSpPr/>
          <p:nvPr/>
        </p:nvSpPr>
        <p:spPr>
          <a:xfrm>
            <a:off x="-1188720" y="2926440"/>
            <a:ext cx="911880" cy="72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751" name="CustomShape 4"/>
          <p:cNvSpPr/>
          <p:nvPr/>
        </p:nvSpPr>
        <p:spPr>
          <a:xfrm flipH="1">
            <a:off x="-1740240" y="2834640"/>
            <a:ext cx="454680" cy="6375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752" name="CustomShape 5"/>
          <p:cNvSpPr/>
          <p:nvPr/>
        </p:nvSpPr>
        <p:spPr>
          <a:xfrm>
            <a:off x="731520" y="365760"/>
            <a:ext cx="1917720" cy="1369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753" name="CustomShape 6"/>
          <p:cNvSpPr/>
          <p:nvPr/>
        </p:nvSpPr>
        <p:spPr>
          <a:xfrm>
            <a:off x="2418840" y="1371600"/>
            <a:ext cx="4436640" cy="1364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Serialized large packet sent from Host</a:t>
            </a:r>
            <a:endParaRPr/>
          </a:p>
        </p:txBody>
      </p:sp>
      <p:sp>
        <p:nvSpPr>
          <p:cNvPr id="754" name="CustomShape 7"/>
          <p:cNvSpPr/>
          <p:nvPr/>
        </p:nvSpPr>
        <p:spPr>
          <a:xfrm rot="5400000">
            <a:off x="4214160" y="3074760"/>
            <a:ext cx="628560" cy="868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755" name="CustomShape 8"/>
          <p:cNvSpPr/>
          <p:nvPr/>
        </p:nvSpPr>
        <p:spPr>
          <a:xfrm>
            <a:off x="1737360" y="3872520"/>
            <a:ext cx="4436640" cy="252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756" name="CustomShape 9"/>
          <p:cNvSpPr/>
          <p:nvPr/>
        </p:nvSpPr>
        <p:spPr>
          <a:xfrm>
            <a:off x="2507040" y="3902400"/>
            <a:ext cx="1330920" cy="758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eye</a:t>
            </a:r>
            <a:endParaRPr/>
          </a:p>
        </p:txBody>
      </p:sp>
      <p:sp>
        <p:nvSpPr>
          <p:cNvPr id="757" name="CustomShape 10"/>
          <p:cNvSpPr/>
          <p:nvPr/>
        </p:nvSpPr>
        <p:spPr>
          <a:xfrm>
            <a:off x="3749040" y="4438800"/>
            <a:ext cx="2825640" cy="1136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Neuron brain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New cortex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Con sci ous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58" name="CustomShape 11"/>
          <p:cNvSpPr/>
          <p:nvPr/>
        </p:nvSpPr>
        <p:spPr>
          <a:xfrm flipH="1" flipV="1" rot="5400000">
            <a:off x="2958840" y="5176800"/>
            <a:ext cx="289440" cy="7207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  <p:sp>
        <p:nvSpPr>
          <p:cNvPr id="759" name="CustomShape 12"/>
          <p:cNvSpPr/>
          <p:nvPr/>
        </p:nvSpPr>
        <p:spPr>
          <a:xfrm>
            <a:off x="-574560" y="5155560"/>
            <a:ext cx="3699720" cy="285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iuniverse →j</a:t>
            </a:r>
            <a:endParaRPr/>
          </a:p>
        </p:txBody>
      </p:sp>
      <p:sp>
        <p:nvSpPr>
          <p:cNvPr id="760" name="CustomShape 13"/>
          <p:cNvSpPr/>
          <p:nvPr/>
        </p:nvSpPr>
        <p:spPr>
          <a:xfrm>
            <a:off x="874080" y="1695240"/>
            <a:ext cx="1819080" cy="3333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Receive buffer</a:t>
            </a:r>
            <a:endParaRPr/>
          </a:p>
        </p:txBody>
      </p:sp>
      <p:sp>
        <p:nvSpPr>
          <p:cNvPr id="761" name="CustomShape 14"/>
          <p:cNvSpPr/>
          <p:nvPr/>
        </p:nvSpPr>
        <p:spPr>
          <a:xfrm>
            <a:off x="1645920" y="4480560"/>
            <a:ext cx="1330920" cy="758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ear</a:t>
            </a:r>
            <a:endParaRPr/>
          </a:p>
        </p:txBody>
      </p:sp>
      <p:sp>
        <p:nvSpPr>
          <p:cNvPr id="762" name="CustomShape 15"/>
          <p:cNvSpPr/>
          <p:nvPr/>
        </p:nvSpPr>
        <p:spPr>
          <a:xfrm>
            <a:off x="1775520" y="4997880"/>
            <a:ext cx="1330920" cy="758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Peni virgin</a:t>
            </a:r>
            <a:endParaRPr/>
          </a:p>
        </p:txBody>
      </p:sp>
      <p:sp>
        <p:nvSpPr>
          <p:cNvPr id="763" name="CustomShape 16"/>
          <p:cNvSpPr/>
          <p:nvPr/>
        </p:nvSpPr>
        <p:spPr>
          <a:xfrm>
            <a:off x="2418840" y="1010160"/>
            <a:ext cx="3247920" cy="1364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computer</a:t>
            </a:r>
            <a:endParaRPr/>
          </a:p>
        </p:txBody>
      </p:sp>
      <p:sp>
        <p:nvSpPr>
          <p:cNvPr id="764" name="CustomShape 17"/>
          <p:cNvSpPr/>
          <p:nvPr/>
        </p:nvSpPr>
        <p:spPr>
          <a:xfrm>
            <a:off x="-1495440" y="3067200"/>
            <a:ext cx="2825640" cy="1136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man</a:t>
            </a:r>
            <a:endParaRPr/>
          </a:p>
        </p:txBody>
      </p:sp>
      <p:sp>
        <p:nvSpPr>
          <p:cNvPr id="765" name="CustomShape 18"/>
          <p:cNvSpPr/>
          <p:nvPr/>
        </p:nvSpPr>
        <p:spPr>
          <a:xfrm>
            <a:off x="-1593360" y="1421280"/>
            <a:ext cx="1186200" cy="587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sun</a:t>
            </a:r>
            <a:endParaRPr/>
          </a:p>
        </p:txBody>
      </p:sp>
      <p:sp>
        <p:nvSpPr>
          <p:cNvPr id="766" name="CustomShape 19"/>
          <p:cNvSpPr/>
          <p:nvPr/>
        </p:nvSpPr>
        <p:spPr>
          <a:xfrm>
            <a:off x="-1227600" y="1005840"/>
            <a:ext cx="1186200" cy="587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obit</a:t>
            </a:r>
            <a:endParaRPr/>
          </a:p>
        </p:txBody>
      </p:sp>
      <p:sp>
        <p:nvSpPr>
          <p:cNvPr id="767" name="CustomShape 20"/>
          <p:cNvSpPr/>
          <p:nvPr/>
        </p:nvSpPr>
        <p:spPr>
          <a:xfrm>
            <a:off x="-861840" y="1737360"/>
            <a:ext cx="1186200" cy="587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light</a:t>
            </a:r>
            <a:endParaRPr/>
          </a:p>
        </p:txBody>
      </p:sp>
      <p:sp>
        <p:nvSpPr>
          <p:cNvPr id="768" name="CustomShape 21"/>
          <p:cNvSpPr/>
          <p:nvPr/>
        </p:nvSpPr>
        <p:spPr>
          <a:xfrm>
            <a:off x="-404640" y="1371600"/>
            <a:ext cx="1186200" cy="587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heat</a:t>
            </a:r>
            <a:endParaRPr/>
          </a:p>
        </p:txBody>
      </p:sp>
      <p:sp>
        <p:nvSpPr>
          <p:cNvPr id="769" name="CustomShape 22"/>
          <p:cNvSpPr/>
          <p:nvPr/>
        </p:nvSpPr>
        <p:spPr>
          <a:xfrm rot="14184600">
            <a:off x="143280" y="4095720"/>
            <a:ext cx="628560" cy="868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770" name="CustomShape 23"/>
          <p:cNvSpPr/>
          <p:nvPr/>
        </p:nvSpPr>
        <p:spPr>
          <a:xfrm>
            <a:off x="3710160" y="5548320"/>
            <a:ext cx="599400" cy="758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dna</a:t>
            </a:r>
            <a:endParaRPr/>
          </a:p>
        </p:txBody>
      </p:sp>
      <p:sp>
        <p:nvSpPr>
          <p:cNvPr id="771" name="Line 24"/>
          <p:cNvSpPr/>
          <p:nvPr/>
        </p:nvSpPr>
        <p:spPr>
          <a:xfrm>
            <a:off x="11287800" y="1635840"/>
            <a:ext cx="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</p:sp>
      <p:sp>
        <p:nvSpPr>
          <p:cNvPr id="772" name="CustomShape 25"/>
          <p:cNvSpPr/>
          <p:nvPr/>
        </p:nvSpPr>
        <p:spPr>
          <a:xfrm>
            <a:off x="8344440" y="447120"/>
            <a:ext cx="730080" cy="222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language</a:t>
            </a:r>
            <a:endParaRPr/>
          </a:p>
        </p:txBody>
      </p:sp>
      <p:sp>
        <p:nvSpPr>
          <p:cNvPr id="773" name="CustomShape 26"/>
          <p:cNvSpPr/>
          <p:nvPr/>
        </p:nvSpPr>
        <p:spPr>
          <a:xfrm>
            <a:off x="11430000" y="1645920"/>
            <a:ext cx="429840" cy="2232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tools</a:t>
            </a:r>
            <a:endParaRPr/>
          </a:p>
        </p:txBody>
      </p:sp>
      <p:sp>
        <p:nvSpPr>
          <p:cNvPr id="774" name="CustomShape 27"/>
          <p:cNvSpPr/>
          <p:nvPr/>
        </p:nvSpPr>
        <p:spPr>
          <a:xfrm>
            <a:off x="9323640" y="201348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A-Z aphabet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english</a:t>
            </a:r>
            <a:endParaRPr/>
          </a:p>
        </p:txBody>
      </p:sp>
      <p:sp>
        <p:nvSpPr>
          <p:cNvPr id="775" name="CustomShape 28"/>
          <p:cNvSpPr/>
          <p:nvPr/>
        </p:nvSpPr>
        <p:spPr>
          <a:xfrm>
            <a:off x="12018960" y="201348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 e I o u</a:t>
            </a:r>
            <a:endParaRPr/>
          </a:p>
        </p:txBody>
      </p:sp>
      <p:sp>
        <p:nvSpPr>
          <p:cNvPr id="776" name="CustomShape 29"/>
          <p:cNvSpPr/>
          <p:nvPr/>
        </p:nvSpPr>
        <p:spPr>
          <a:xfrm>
            <a:off x="12039480" y="3219480"/>
            <a:ext cx="1256040" cy="52128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DNA  AGCT</a:t>
            </a:r>
            <a:endParaRPr/>
          </a:p>
        </p:txBody>
      </p:sp>
      <p:sp>
        <p:nvSpPr>
          <p:cNvPr id="777" name="CustomShape 30"/>
          <p:cNvSpPr/>
          <p:nvPr/>
        </p:nvSpPr>
        <p:spPr>
          <a:xfrm>
            <a:off x="9323640" y="3219480"/>
            <a:ext cx="1296720" cy="2970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メイリオ"/>
              </a:rPr>
              <a:t>maths</a:t>
            </a:r>
            <a:endParaRPr/>
          </a:p>
        </p:txBody>
      </p:sp>
      <p:sp>
        <p:nvSpPr>
          <p:cNvPr id="778" name="CustomShape 31"/>
          <p:cNvSpPr/>
          <p:nvPr/>
        </p:nvSpPr>
        <p:spPr>
          <a:xfrm>
            <a:off x="10725840" y="2124360"/>
            <a:ext cx="1216440" cy="154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779" name="CustomShape 32"/>
          <p:cNvSpPr/>
          <p:nvPr/>
        </p:nvSpPr>
        <p:spPr>
          <a:xfrm rot="16200000">
            <a:off x="9554040" y="2793240"/>
            <a:ext cx="603000" cy="154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780" name="CustomShape 33"/>
          <p:cNvSpPr/>
          <p:nvPr/>
        </p:nvSpPr>
        <p:spPr>
          <a:xfrm rot="5400000">
            <a:off x="12223800" y="2806920"/>
            <a:ext cx="603360" cy="1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781" name="CustomShape 34"/>
          <p:cNvSpPr/>
          <p:nvPr/>
        </p:nvSpPr>
        <p:spPr>
          <a:xfrm>
            <a:off x="12461040" y="2791080"/>
            <a:ext cx="88884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packet</a:t>
            </a:r>
            <a:endParaRPr/>
          </a:p>
        </p:txBody>
      </p:sp>
      <p:sp>
        <p:nvSpPr>
          <p:cNvPr id="782" name="CustomShape 35"/>
          <p:cNvSpPr/>
          <p:nvPr/>
        </p:nvSpPr>
        <p:spPr>
          <a:xfrm>
            <a:off x="7863840" y="286920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783" name="CustomShape 36"/>
          <p:cNvSpPr/>
          <p:nvPr/>
        </p:nvSpPr>
        <p:spPr>
          <a:xfrm>
            <a:off x="8263080" y="2919240"/>
            <a:ext cx="8892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Maths law</a:t>
            </a:r>
            <a:endParaRPr/>
          </a:p>
        </p:txBody>
      </p:sp>
      <p:sp>
        <p:nvSpPr>
          <p:cNvPr id="784" name="CustomShape 37"/>
          <p:cNvSpPr/>
          <p:nvPr/>
        </p:nvSpPr>
        <p:spPr>
          <a:xfrm>
            <a:off x="7940160" y="3177000"/>
            <a:ext cx="1534680" cy="672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Symblic universe</a:t>
            </a:r>
            <a:endParaRPr/>
          </a:p>
        </p:txBody>
      </p:sp>
      <p:sp>
        <p:nvSpPr>
          <p:cNvPr id="785" name="CustomShape 38"/>
          <p:cNvSpPr/>
          <p:nvPr/>
        </p:nvSpPr>
        <p:spPr>
          <a:xfrm flipH="1">
            <a:off x="8705880" y="3013920"/>
            <a:ext cx="443160" cy="16020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  <p:sp>
        <p:nvSpPr>
          <p:cNvPr id="786" name="CustomShape 39"/>
          <p:cNvSpPr/>
          <p:nvPr/>
        </p:nvSpPr>
        <p:spPr>
          <a:xfrm flipH="1">
            <a:off x="9100440" y="2953080"/>
            <a:ext cx="3485520" cy="320040"/>
          </a:xfrm>
          <a:prstGeom prst="straightConnector1">
            <a:avLst/>
          </a:prstGeom>
          <a:noFill/>
          <a:ln cap="rnd" w="22320">
            <a:solidFill>
              <a:srgbClr val="ff0000"/>
            </a:solidFill>
            <a:custDash>
              <a:ds d="3844000000" sp="3844000000"/>
            </a:custDash>
            <a:round/>
            <a:tailEnd len="med" type="arrow" w="med"/>
          </a:ln>
        </p:spPr>
      </p:sp>
      <p:sp>
        <p:nvSpPr>
          <p:cNvPr id="787" name="CustomShape 40"/>
          <p:cNvSpPr/>
          <p:nvPr/>
        </p:nvSpPr>
        <p:spPr>
          <a:xfrm>
            <a:off x="8111880" y="2640240"/>
            <a:ext cx="1215360" cy="222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Find law</a:t>
            </a:r>
            <a:endParaRPr/>
          </a:p>
        </p:txBody>
      </p:sp>
      <p:sp>
        <p:nvSpPr>
          <p:cNvPr id="788" name="CustomShape 41"/>
          <p:cNvSpPr/>
          <p:nvPr/>
        </p:nvSpPr>
        <p:spPr>
          <a:xfrm>
            <a:off x="9481680" y="3657600"/>
            <a:ext cx="2162160" cy="383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← </a:t>
            </a: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number and sharp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Geo axis y z.</a:t>
            </a:r>
            <a:endParaRPr/>
          </a:p>
        </p:txBody>
      </p:sp>
      <p:sp>
        <p:nvSpPr>
          <p:cNvPr id="789" name="Line 42"/>
          <p:cNvSpPr/>
          <p:nvPr/>
        </p:nvSpPr>
        <p:spPr>
          <a:xfrm>
            <a:off x="6949440" y="1361520"/>
            <a:ext cx="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</p:sp>
      <p:sp>
        <p:nvSpPr>
          <p:cNvPr id="790" name="CustomShape 43"/>
          <p:cNvSpPr/>
          <p:nvPr/>
        </p:nvSpPr>
        <p:spPr>
          <a:xfrm>
            <a:off x="9307800" y="4170960"/>
            <a:ext cx="1296720" cy="2970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メイリオ"/>
              </a:rPr>
              <a:t>PL</a:t>
            </a:r>
            <a:endParaRPr/>
          </a:p>
        </p:txBody>
      </p:sp>
      <p:sp>
        <p:nvSpPr>
          <p:cNvPr id="791" name="CustomShape 44"/>
          <p:cNvSpPr/>
          <p:nvPr/>
        </p:nvSpPr>
        <p:spPr>
          <a:xfrm>
            <a:off x="11612880" y="400680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Physics electron</a:t>
            </a:r>
            <a:endParaRPr/>
          </a:p>
        </p:txBody>
      </p:sp>
      <p:sp>
        <p:nvSpPr>
          <p:cNvPr id="792" name="CustomShape 45"/>
          <p:cNvSpPr/>
          <p:nvPr/>
        </p:nvSpPr>
        <p:spPr>
          <a:xfrm>
            <a:off x="9326880" y="487116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Cirriut </a:t>
            </a:r>
            <a:endParaRPr/>
          </a:p>
        </p:txBody>
      </p:sp>
      <p:sp>
        <p:nvSpPr>
          <p:cNvPr id="793" name="CustomShape 46"/>
          <p:cNvSpPr/>
          <p:nvPr/>
        </p:nvSpPr>
        <p:spPr>
          <a:xfrm>
            <a:off x="9307800" y="557784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geometry </a:t>
            </a:r>
            <a:endParaRPr/>
          </a:p>
        </p:txBody>
      </p:sp>
      <p:sp>
        <p:nvSpPr>
          <p:cNvPr id="794" name="CustomShape 47"/>
          <p:cNvSpPr/>
          <p:nvPr/>
        </p:nvSpPr>
        <p:spPr>
          <a:xfrm>
            <a:off x="10538640" y="417096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Asm c</a:t>
            </a:r>
            <a:endParaRPr/>
          </a:p>
        </p:txBody>
      </p:sp>
      <p:sp>
        <p:nvSpPr>
          <p:cNvPr id="795" name="CustomShape 48"/>
          <p:cNvSpPr/>
          <p:nvPr/>
        </p:nvSpPr>
        <p:spPr>
          <a:xfrm>
            <a:off x="10630080" y="447408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lisp</a:t>
            </a:r>
            <a:endParaRPr/>
          </a:p>
        </p:txBody>
      </p:sp>
      <p:sp>
        <p:nvSpPr>
          <p:cNvPr id="796" name="CustomShape 49"/>
          <p:cNvSpPr/>
          <p:nvPr/>
        </p:nvSpPr>
        <p:spPr>
          <a:xfrm>
            <a:off x="10881360" y="475488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algorithm</a:t>
            </a:r>
            <a:endParaRPr/>
          </a:p>
        </p:txBody>
      </p:sp>
      <p:sp>
        <p:nvSpPr>
          <p:cNvPr id="797" name="CustomShape 50"/>
          <p:cNvSpPr/>
          <p:nvPr/>
        </p:nvSpPr>
        <p:spPr>
          <a:xfrm>
            <a:off x="10424160" y="319392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Neoton calculation</a:t>
            </a:r>
            <a:endParaRPr/>
          </a:p>
        </p:txBody>
      </p:sp>
      <p:sp>
        <p:nvSpPr>
          <p:cNvPr id="798" name="CustomShape 51"/>
          <p:cNvSpPr/>
          <p:nvPr/>
        </p:nvSpPr>
        <p:spPr>
          <a:xfrm>
            <a:off x="10870200" y="498996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UML</a:t>
            </a:r>
            <a:endParaRPr/>
          </a:p>
        </p:txBody>
      </p:sp>
      <p:sp>
        <p:nvSpPr>
          <p:cNvPr id="799" name="CustomShape 52"/>
          <p:cNvSpPr/>
          <p:nvPr/>
        </p:nvSpPr>
        <p:spPr>
          <a:xfrm>
            <a:off x="8404560" y="1063440"/>
            <a:ext cx="429840" cy="2232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tools</a:t>
            </a:r>
            <a:endParaRPr/>
          </a:p>
        </p:txBody>
      </p:sp>
      <p:sp>
        <p:nvSpPr>
          <p:cNvPr id="800" name="CustomShape 53"/>
          <p:cNvSpPr/>
          <p:nvPr/>
        </p:nvSpPr>
        <p:spPr>
          <a:xfrm>
            <a:off x="8869680" y="99936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UML ppt visio</a:t>
            </a:r>
            <a:endParaRPr/>
          </a:p>
        </p:txBody>
      </p:sp>
      <p:sp>
        <p:nvSpPr>
          <p:cNvPr id="801" name="CustomShape 54"/>
          <p:cNvSpPr/>
          <p:nvPr/>
        </p:nvSpPr>
        <p:spPr>
          <a:xfrm>
            <a:off x="9052560" y="73152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Paper pencil</a:t>
            </a:r>
            <a:endParaRPr/>
          </a:p>
        </p:txBody>
      </p:sp>
      <p:sp>
        <p:nvSpPr>
          <p:cNvPr id="802" name="CustomShape 55"/>
          <p:cNvSpPr/>
          <p:nvPr/>
        </p:nvSpPr>
        <p:spPr>
          <a:xfrm>
            <a:off x="8892720" y="128016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Vim find grep </a:t>
            </a:r>
            <a:endParaRPr/>
          </a:p>
        </p:txBody>
      </p:sp>
      <p:sp>
        <p:nvSpPr>
          <p:cNvPr id="803" name="CustomShape 56"/>
          <p:cNvSpPr/>
          <p:nvPr/>
        </p:nvSpPr>
        <p:spPr>
          <a:xfrm>
            <a:off x="10172880" y="118872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Vim cscope</a:t>
            </a:r>
            <a:endParaRPr/>
          </a:p>
        </p:txBody>
      </p:sp>
      <p:sp>
        <p:nvSpPr>
          <p:cNvPr id="804" name="CustomShape 57"/>
          <p:cNvSpPr/>
          <p:nvPr/>
        </p:nvSpPr>
        <p:spPr>
          <a:xfrm flipH="1">
            <a:off x="3017520" y="8138160"/>
            <a:ext cx="1097280" cy="731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  <a:ea typeface="ＭＳ Ｐゴシック"/>
              </a:rPr>
              <a:t>23 a chromesomes</a:t>
            </a:r>
            <a:endParaRPr/>
          </a:p>
        </p:txBody>
      </p:sp>
      <p:sp>
        <p:nvSpPr>
          <p:cNvPr id="805" name="CustomShape 58"/>
          <p:cNvSpPr/>
          <p:nvPr/>
        </p:nvSpPr>
        <p:spPr>
          <a:xfrm flipH="1">
            <a:off x="4205880" y="8138160"/>
            <a:ext cx="820440" cy="6400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r>
              <a:rPr lang="en-US" sz="1000">
                <a:latin typeface="Arial"/>
              </a:rPr>
              <a:t>23 b chromesomes</a:t>
            </a:r>
            <a:endParaRPr/>
          </a:p>
        </p:txBody>
      </p:sp>
      <p:sp>
        <p:nvSpPr>
          <p:cNvPr id="806" name="Line 59"/>
          <p:cNvSpPr/>
          <p:nvPr/>
        </p:nvSpPr>
        <p:spPr>
          <a:xfrm>
            <a:off x="3474720" y="7315200"/>
            <a:ext cx="100584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807" name="CustomShape 60"/>
          <p:cNvSpPr/>
          <p:nvPr/>
        </p:nvSpPr>
        <p:spPr>
          <a:xfrm>
            <a:off x="4754880" y="6949440"/>
            <a:ext cx="2103120" cy="8229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Pre serve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Pre servation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Sur vivid machine</a:t>
            </a:r>
            <a:endParaRPr/>
          </a:p>
        </p:txBody>
      </p:sp>
      <p:sp>
        <p:nvSpPr>
          <p:cNvPr id="808" name="CustomShape 61"/>
          <p:cNvSpPr/>
          <p:nvPr/>
        </p:nvSpPr>
        <p:spPr>
          <a:xfrm>
            <a:off x="3366720" y="7498080"/>
            <a:ext cx="1296720" cy="2970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メイリオ"/>
              </a:rPr>
              <a:t>build</a:t>
            </a:r>
            <a:endParaRPr/>
          </a:p>
        </p:txBody>
      </p:sp>
      <p:sp>
        <p:nvSpPr>
          <p:cNvPr id="809" name="CustomShape 62"/>
          <p:cNvSpPr/>
          <p:nvPr/>
        </p:nvSpPr>
        <p:spPr>
          <a:xfrm flipH="1">
            <a:off x="1828800" y="7040880"/>
            <a:ext cx="1097280" cy="731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  <a:ea typeface="ＭＳ Ｐゴシック"/>
              </a:rPr>
              <a:t>protein</a:t>
            </a:r>
            <a:endParaRPr/>
          </a:p>
        </p:txBody>
      </p:sp>
      <p:sp>
        <p:nvSpPr>
          <p:cNvPr id="810" name="CustomShape 63"/>
          <p:cNvSpPr/>
          <p:nvPr/>
        </p:nvSpPr>
        <p:spPr>
          <a:xfrm>
            <a:off x="8778240" y="7132320"/>
            <a:ext cx="1781280" cy="2194560"/>
          </a:xfrm>
          <a:prstGeom prst="wedgeRoundRectCallout">
            <a:avLst>
              <a:gd name="adj1" fmla="val -29347"/>
              <a:gd name="adj2" fmla="val -1675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Scire : to know</a:t>
            </a:r>
            <a:endParaRPr/>
          </a:p>
          <a:p>
            <a:pPr algn="ctr"/>
            <a:r>
              <a:rPr lang="en-US">
                <a:latin typeface="Arial"/>
              </a:rPr>
              <a:t>Sci ence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9300600" y="151920"/>
            <a:ext cx="2512800" cy="312156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5041000000" sp="5041000000"/>
            </a:custDash>
            <a:round/>
          </a:ln>
        </p:spPr>
      </p:sp>
      <p:sp>
        <p:nvSpPr>
          <p:cNvPr id="812" name="CustomShape 2"/>
          <p:cNvSpPr/>
          <p:nvPr/>
        </p:nvSpPr>
        <p:spPr>
          <a:xfrm>
            <a:off x="280080" y="164520"/>
            <a:ext cx="11638080" cy="434160"/>
          </a:xfrm>
          <a:prstGeom prst="rect">
            <a:avLst/>
          </a:prstGeom>
          <a:noFill/>
          <a:ln>
            <a:noFill/>
          </a:ln>
        </p:spPr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>
                <a:solidFill>
                  <a:srgbClr val="008000"/>
                </a:solidFill>
                <a:latin typeface="Arial"/>
                <a:ea typeface="メイリオ"/>
              </a:rPr>
              <a:t>AP storage: realize Flash-less operation</a:t>
            </a:r>
            <a:endParaRPr/>
          </a:p>
        </p:txBody>
      </p:sp>
      <p:sp>
        <p:nvSpPr>
          <p:cNvPr id="813" name="CustomShape 3"/>
          <p:cNvSpPr/>
          <p:nvPr/>
        </p:nvSpPr>
        <p:spPr>
          <a:xfrm>
            <a:off x="280440" y="740520"/>
            <a:ext cx="6273000" cy="5429160"/>
          </a:xfrm>
          <a:prstGeom prst="rect">
            <a:avLst/>
          </a:prstGeom>
          <a:noFill/>
          <a:ln>
            <a:noFill/>
          </a:ln>
        </p:spPr>
        <p:txBody>
          <a:bodyPr lIns="0" rIns="115200" tIns="59040" bIns="59040"/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2300">
                <a:solidFill>
                  <a:srgbClr val="262626"/>
                </a:solidFill>
                <a:latin typeface="Arial"/>
                <a:ea typeface="メイリオ"/>
              </a:rPr>
              <a:t>Problem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ActivityLog is designed on the assumption that it will store log data into SPI-Flash connected to Spritzer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System which has AP like Nigel, has storage on AP side as well, so we want to integrate into one device.</a:t>
            </a:r>
            <a:endParaRPr/>
          </a:p>
          <a:p>
            <a:pPr lvl="2">
              <a:lnSpc>
                <a:spcPct val="100000"/>
              </a:lnSpc>
              <a:buFont typeface="Arial"/>
              <a:buChar char="-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Reduce number of parts, reduce PCB size.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2300">
                <a:solidFill>
                  <a:srgbClr val="262626"/>
                </a:solidFill>
                <a:latin typeface="Arial"/>
                <a:ea typeface="メイリオ"/>
              </a:rPr>
              <a:t>Measure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Develop AP Storage Service</a:t>
            </a:r>
            <a:endParaRPr/>
          </a:p>
          <a:p>
            <a:pPr lvl="2">
              <a:lnSpc>
                <a:spcPct val="100000"/>
              </a:lnSpc>
              <a:buFont typeface="Arial"/>
              <a:buChar char="-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Works cooperatively among AP and Spritzer</a:t>
            </a:r>
            <a:endParaRPr/>
          </a:p>
          <a:p>
            <a:pPr lvl="2">
              <a:lnSpc>
                <a:spcPct val="100000"/>
              </a:lnSpc>
              <a:buFont typeface="Arial"/>
              <a:buChar char="-"/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From Software on Spritzer, it looks like as if virtual Flash is connected.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⇒ </a:t>
            </a:r>
            <a:r>
              <a:rPr lang="en-US" sz="2000">
                <a:solidFill>
                  <a:srgbClr val="262626"/>
                </a:solidFill>
                <a:latin typeface="Arial"/>
                <a:ea typeface="メイリオ"/>
              </a:rPr>
              <a:t>Activity Log can work without (almost) any modification</a:t>
            </a:r>
            <a:endParaRPr/>
          </a:p>
        </p:txBody>
      </p:sp>
      <p:sp>
        <p:nvSpPr>
          <p:cNvPr id="814" name="CustomShape 4"/>
          <p:cNvSpPr/>
          <p:nvPr/>
        </p:nvSpPr>
        <p:spPr>
          <a:xfrm>
            <a:off x="23040" y="6534360"/>
            <a:ext cx="432000" cy="231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6A87AAA-C90E-4354-8D06-FF3A3E8EC045}" type="slidenum">
              <a:rPr lang="en-US" sz="12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815" name="CustomShape 5"/>
          <p:cNvSpPr/>
          <p:nvPr/>
        </p:nvSpPr>
        <p:spPr>
          <a:xfrm>
            <a:off x="10074600" y="2383200"/>
            <a:ext cx="965160" cy="6454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Flash</a:t>
            </a:r>
            <a:endParaRPr/>
          </a:p>
        </p:txBody>
      </p:sp>
      <p:sp>
        <p:nvSpPr>
          <p:cNvPr id="816" name="CustomShape 6"/>
          <p:cNvSpPr/>
          <p:nvPr/>
        </p:nvSpPr>
        <p:spPr>
          <a:xfrm>
            <a:off x="9761040" y="3080880"/>
            <a:ext cx="1978200" cy="19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Spritzer Standalone system</a:t>
            </a:r>
            <a:endParaRPr/>
          </a:p>
        </p:txBody>
      </p:sp>
      <p:sp>
        <p:nvSpPr>
          <p:cNvPr id="817" name="CustomShape 7"/>
          <p:cNvSpPr/>
          <p:nvPr/>
        </p:nvSpPr>
        <p:spPr>
          <a:xfrm>
            <a:off x="9561240" y="366840"/>
            <a:ext cx="1990800" cy="17226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Spritzer</a:t>
            </a:r>
            <a:endParaRPr/>
          </a:p>
        </p:txBody>
      </p:sp>
      <p:sp>
        <p:nvSpPr>
          <p:cNvPr id="818" name="CustomShape 8"/>
          <p:cNvSpPr/>
          <p:nvPr/>
        </p:nvSpPr>
        <p:spPr>
          <a:xfrm>
            <a:off x="9877320" y="1295280"/>
            <a:ext cx="1445400" cy="7131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メイリオ"/>
              </a:rPr>
              <a:t>Flash Manager</a:t>
            </a:r>
            <a:endParaRPr/>
          </a:p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(DSBG)</a:t>
            </a:r>
            <a:endParaRPr/>
          </a:p>
        </p:txBody>
      </p:sp>
      <p:sp>
        <p:nvSpPr>
          <p:cNvPr id="819" name="CustomShape 9"/>
          <p:cNvSpPr/>
          <p:nvPr/>
        </p:nvSpPr>
        <p:spPr>
          <a:xfrm>
            <a:off x="9888120" y="685080"/>
            <a:ext cx="1445400" cy="5306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メイリオ"/>
              </a:rPr>
              <a:t>Activity Log</a:t>
            </a:r>
            <a:endParaRPr/>
          </a:p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(ISD)</a:t>
            </a:r>
            <a:endParaRPr/>
          </a:p>
        </p:txBody>
      </p:sp>
      <p:sp>
        <p:nvSpPr>
          <p:cNvPr id="820" name="CustomShape 10"/>
          <p:cNvSpPr/>
          <p:nvPr/>
        </p:nvSpPr>
        <p:spPr>
          <a:xfrm>
            <a:off x="10672920" y="1142640"/>
            <a:ext cx="360" cy="133020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821" name="Line 11"/>
          <p:cNvSpPr/>
          <p:nvPr/>
        </p:nvSpPr>
        <p:spPr>
          <a:xfrm flipH="1" flipV="1">
            <a:off x="10557720" y="209232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822" name="CustomShape 12"/>
          <p:cNvSpPr/>
          <p:nvPr/>
        </p:nvSpPr>
        <p:spPr>
          <a:xfrm>
            <a:off x="10892160" y="2037960"/>
            <a:ext cx="1239480" cy="321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Save log data</a:t>
            </a:r>
            <a:endParaRPr/>
          </a:p>
        </p:txBody>
      </p:sp>
      <p:sp>
        <p:nvSpPr>
          <p:cNvPr id="823" name="CustomShape 13"/>
          <p:cNvSpPr/>
          <p:nvPr/>
        </p:nvSpPr>
        <p:spPr>
          <a:xfrm>
            <a:off x="7032960" y="366840"/>
            <a:ext cx="1815120" cy="17226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メイリオ"/>
              </a:rPr>
              <a:t>Marvell AP</a:t>
            </a:r>
            <a:endParaRPr/>
          </a:p>
        </p:txBody>
      </p:sp>
      <p:sp>
        <p:nvSpPr>
          <p:cNvPr id="824" name="CustomShape 14"/>
          <p:cNvSpPr/>
          <p:nvPr/>
        </p:nvSpPr>
        <p:spPr>
          <a:xfrm>
            <a:off x="7458120" y="2475720"/>
            <a:ext cx="965160" cy="6454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Flash</a:t>
            </a:r>
            <a:endParaRPr/>
          </a:p>
        </p:txBody>
      </p:sp>
      <p:sp>
        <p:nvSpPr>
          <p:cNvPr id="825" name="Line 15"/>
          <p:cNvSpPr/>
          <p:nvPr/>
        </p:nvSpPr>
        <p:spPr>
          <a:xfrm flipV="1">
            <a:off x="7941960" y="2092320"/>
            <a:ext cx="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826" name="CustomShape 16"/>
          <p:cNvSpPr/>
          <p:nvPr/>
        </p:nvSpPr>
        <p:spPr>
          <a:xfrm>
            <a:off x="8681400" y="861120"/>
            <a:ext cx="1108080" cy="72288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Host I/F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(SPI)</a:t>
            </a:r>
            <a:endParaRPr/>
          </a:p>
        </p:txBody>
      </p:sp>
      <p:sp>
        <p:nvSpPr>
          <p:cNvPr id="827" name="CustomShape 17"/>
          <p:cNvSpPr/>
          <p:nvPr/>
        </p:nvSpPr>
        <p:spPr>
          <a:xfrm>
            <a:off x="9561240" y="3564720"/>
            <a:ext cx="1990800" cy="17226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Spritzer</a:t>
            </a:r>
            <a:endParaRPr/>
          </a:p>
        </p:txBody>
      </p:sp>
      <p:sp>
        <p:nvSpPr>
          <p:cNvPr id="828" name="CustomShape 18"/>
          <p:cNvSpPr/>
          <p:nvPr/>
        </p:nvSpPr>
        <p:spPr>
          <a:xfrm>
            <a:off x="7032960" y="3564720"/>
            <a:ext cx="1815120" cy="17226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メイリオ"/>
              </a:rPr>
              <a:t>Marvell AP</a:t>
            </a:r>
            <a:endParaRPr/>
          </a:p>
        </p:txBody>
      </p:sp>
      <p:sp>
        <p:nvSpPr>
          <p:cNvPr id="829" name="CustomShape 19"/>
          <p:cNvSpPr/>
          <p:nvPr/>
        </p:nvSpPr>
        <p:spPr>
          <a:xfrm>
            <a:off x="7458120" y="5673240"/>
            <a:ext cx="965160" cy="6454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Flash</a:t>
            </a:r>
            <a:endParaRPr/>
          </a:p>
        </p:txBody>
      </p:sp>
      <p:sp>
        <p:nvSpPr>
          <p:cNvPr id="830" name="Line 20"/>
          <p:cNvSpPr/>
          <p:nvPr/>
        </p:nvSpPr>
        <p:spPr>
          <a:xfrm flipV="1">
            <a:off x="7941960" y="5290200"/>
            <a:ext cx="0" cy="38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831" name="CustomShape 21"/>
          <p:cNvSpPr/>
          <p:nvPr/>
        </p:nvSpPr>
        <p:spPr>
          <a:xfrm>
            <a:off x="8681400" y="4303800"/>
            <a:ext cx="1108080" cy="72288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Host I/F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(SPI)</a:t>
            </a:r>
            <a:endParaRPr/>
          </a:p>
        </p:txBody>
      </p:sp>
      <p:sp>
        <p:nvSpPr>
          <p:cNvPr id="832" name="CustomShape 22"/>
          <p:cNvSpPr/>
          <p:nvPr/>
        </p:nvSpPr>
        <p:spPr>
          <a:xfrm>
            <a:off x="9864720" y="4646880"/>
            <a:ext cx="1445400" cy="53064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メイリオ"/>
              </a:rPr>
              <a:t>AP Storage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メイリオ"/>
              </a:rPr>
              <a:t>I/F</a:t>
            </a:r>
            <a:endParaRPr/>
          </a:p>
        </p:txBody>
      </p:sp>
      <p:sp>
        <p:nvSpPr>
          <p:cNvPr id="833" name="CustomShape 23"/>
          <p:cNvSpPr/>
          <p:nvPr/>
        </p:nvSpPr>
        <p:spPr>
          <a:xfrm>
            <a:off x="7218000" y="4646880"/>
            <a:ext cx="1445400" cy="530640"/>
          </a:xfrm>
          <a:prstGeom prst="rect">
            <a:avLst/>
          </a:prstGeom>
          <a:solidFill>
            <a:srgbClr val="4f81bd"/>
          </a:solidFill>
          <a:ln w="38160">
            <a:solidFill>
              <a:srgbClr val="ff000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メイリオ"/>
              </a:rPr>
              <a:t>AP Storage Service</a:t>
            </a:r>
            <a:endParaRPr/>
          </a:p>
        </p:txBody>
      </p:sp>
      <p:sp>
        <p:nvSpPr>
          <p:cNvPr id="834" name="CustomShape 24"/>
          <p:cNvSpPr/>
          <p:nvPr/>
        </p:nvSpPr>
        <p:spPr>
          <a:xfrm flipH="1">
            <a:off x="8565840" y="4953240"/>
            <a:ext cx="1503000" cy="3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835" name="CustomShape 25"/>
          <p:cNvSpPr/>
          <p:nvPr/>
        </p:nvSpPr>
        <p:spPr>
          <a:xfrm>
            <a:off x="10352160" y="5548320"/>
            <a:ext cx="1747800" cy="530640"/>
          </a:xfrm>
          <a:prstGeom prst="wedgeRoundRectCallout">
            <a:avLst>
              <a:gd name="adj1" fmla="val -34417"/>
              <a:gd name="adj2" fmla="val -145553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wrap="none" lIns="90000" rIns="90000" tIns="45000" bIns="45000" anchor="ctr"/>
          <a:p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Provides compatible I/F</a:t>
            </a:r>
            <a:endParaRPr/>
          </a:p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with Flash Manager</a:t>
            </a:r>
            <a:endParaRPr/>
          </a:p>
        </p:txBody>
      </p:sp>
      <p:sp>
        <p:nvSpPr>
          <p:cNvPr id="836" name="CustomShape 26"/>
          <p:cNvSpPr/>
          <p:nvPr/>
        </p:nvSpPr>
        <p:spPr>
          <a:xfrm>
            <a:off x="9888120" y="3933360"/>
            <a:ext cx="1445400" cy="5306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メイリオ"/>
              </a:rPr>
              <a:t>Activity Log</a:t>
            </a:r>
            <a:endParaRPr/>
          </a:p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(ISD)</a:t>
            </a:r>
            <a:endParaRPr/>
          </a:p>
        </p:txBody>
      </p:sp>
      <p:sp>
        <p:nvSpPr>
          <p:cNvPr id="837" name="CustomShape 27"/>
          <p:cNvSpPr/>
          <p:nvPr/>
        </p:nvSpPr>
        <p:spPr>
          <a:xfrm>
            <a:off x="10744920" y="4890600"/>
            <a:ext cx="592200" cy="269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(BSD)</a:t>
            </a:r>
            <a:endParaRPr/>
          </a:p>
        </p:txBody>
      </p:sp>
      <p:sp>
        <p:nvSpPr>
          <p:cNvPr id="838" name="CustomShape 28"/>
          <p:cNvSpPr/>
          <p:nvPr/>
        </p:nvSpPr>
        <p:spPr>
          <a:xfrm>
            <a:off x="8128440" y="4936680"/>
            <a:ext cx="592200" cy="269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(BSD)</a:t>
            </a:r>
            <a:endParaRPr/>
          </a:p>
        </p:txBody>
      </p:sp>
      <p:sp>
        <p:nvSpPr>
          <p:cNvPr id="839" name="CustomShape 29"/>
          <p:cNvSpPr/>
          <p:nvPr/>
        </p:nvSpPr>
        <p:spPr>
          <a:xfrm>
            <a:off x="10687680" y="4303440"/>
            <a:ext cx="360" cy="4161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840" name="CustomShape 30"/>
          <p:cNvSpPr/>
          <p:nvPr/>
        </p:nvSpPr>
        <p:spPr>
          <a:xfrm>
            <a:off x="8124480" y="5029200"/>
            <a:ext cx="360" cy="94140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ustomShape 1"/>
          <p:cNvSpPr/>
          <p:nvPr/>
        </p:nvSpPr>
        <p:spPr>
          <a:xfrm>
            <a:off x="280080" y="164520"/>
            <a:ext cx="11638080" cy="434160"/>
          </a:xfrm>
          <a:prstGeom prst="rect">
            <a:avLst/>
          </a:prstGeom>
          <a:noFill/>
          <a:ln>
            <a:noFill/>
          </a:ln>
        </p:spPr>
        <p:txBody>
          <a:bodyPr lIns="0" rIns="115200" tIns="0" bIns="0" anchor="b"/>
          <a:p>
            <a:pPr>
              <a:lnSpc>
                <a:spcPct val="100000"/>
              </a:lnSpc>
            </a:pPr>
            <a:r>
              <a:rPr b="1" lang="en-US" sz="2500">
                <a:solidFill>
                  <a:srgbClr val="008000"/>
                </a:solidFill>
                <a:latin typeface="Arial"/>
                <a:ea typeface="メイリオ"/>
              </a:rPr>
              <a:t>One important notice / change required to support deserialize</a:t>
            </a:r>
            <a:endParaRPr/>
          </a:p>
        </p:txBody>
      </p:sp>
      <p:sp>
        <p:nvSpPr>
          <p:cNvPr id="842" name="CustomShape 2"/>
          <p:cNvSpPr/>
          <p:nvPr/>
        </p:nvSpPr>
        <p:spPr>
          <a:xfrm>
            <a:off x="280440" y="740520"/>
            <a:ext cx="11638080" cy="5565960"/>
          </a:xfrm>
          <a:prstGeom prst="rect">
            <a:avLst/>
          </a:prstGeom>
          <a:noFill/>
          <a:ln>
            <a:noFill/>
          </a:ln>
        </p:spPr>
        <p:txBody>
          <a:bodyPr lIns="0" rIns="115200" tIns="59040" bIns="59040"/>
          <a:p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As for SFClientGnss_DeserializeCommand(), actually it splits the large packet in-place: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it overwrite the pointer field in small packet part of the large packet.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I assume that we just pass the receive buffer in HostIF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to DeserializeCommand().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This buffer should not be overwritten / modified by HostIF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while GNSS uses (refers) large data portion.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When HostIF receives corresponding command callback,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it means GNSS finished using (referring) the large data.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I think that, in current HostIF (sensor handler) design,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it will soon release the receive buffer to accept next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command after sending the packet to Sensor Framework,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buf as for GNSS command which requires deserialize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(i.e. SF_COMMAND_GNSS_SET_ALMANAC and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SF_COMMAND_GNSS_SET_EPHEMERIS as of the moment),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we should not release the buffer until we receive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1600">
                <a:solidFill>
                  <a:srgbClr val="262626"/>
                </a:solidFill>
                <a:latin typeface="Arial"/>
                <a:ea typeface="メイリオ"/>
              </a:rPr>
              <a:t>corresponding command result callback.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lang="en-US" sz="1600">
                <a:solidFill>
                  <a:srgbClr val="262626"/>
                </a:solidFill>
                <a:latin typeface="Arial"/>
                <a:ea typeface="メイリオ"/>
              </a:rPr>
              <a:t>it is okay we cannot receive next command until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262626"/>
                </a:solidFill>
                <a:latin typeface="Arial"/>
                <a:ea typeface="メイリオ"/>
              </a:rPr>
              <a:t>we get these command result callback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43" name="CustomShape 3"/>
          <p:cNvSpPr/>
          <p:nvPr/>
        </p:nvSpPr>
        <p:spPr>
          <a:xfrm>
            <a:off x="23040" y="6534360"/>
            <a:ext cx="432000" cy="231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32F4232-804E-45C1-950C-C5FCB0871D46}" type="slidenum">
              <a:rPr lang="en-US" sz="12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844" name="CustomShape 4"/>
          <p:cNvSpPr/>
          <p:nvPr/>
        </p:nvSpPr>
        <p:spPr>
          <a:xfrm>
            <a:off x="9096480" y="1199880"/>
            <a:ext cx="2964600" cy="911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Serialized large packet sent from Host</a:t>
            </a:r>
            <a:endParaRPr/>
          </a:p>
        </p:txBody>
      </p:sp>
      <p:sp>
        <p:nvSpPr>
          <p:cNvPr id="845" name="CustomShape 5"/>
          <p:cNvSpPr/>
          <p:nvPr/>
        </p:nvSpPr>
        <p:spPr>
          <a:xfrm rot="5400000">
            <a:off x="10371600" y="2121840"/>
            <a:ext cx="41940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846" name="CustomShape 6"/>
          <p:cNvSpPr/>
          <p:nvPr/>
        </p:nvSpPr>
        <p:spPr>
          <a:xfrm>
            <a:off x="9096480" y="2696040"/>
            <a:ext cx="2964600" cy="911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847" name="CustomShape 7"/>
          <p:cNvSpPr/>
          <p:nvPr/>
        </p:nvSpPr>
        <p:spPr>
          <a:xfrm>
            <a:off x="9172800" y="2898720"/>
            <a:ext cx="888840" cy="506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small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packet</a:t>
            </a:r>
            <a:endParaRPr/>
          </a:p>
        </p:txBody>
      </p:sp>
      <p:sp>
        <p:nvSpPr>
          <p:cNvPr id="848" name="CustomShape 8"/>
          <p:cNvSpPr/>
          <p:nvPr/>
        </p:nvSpPr>
        <p:spPr>
          <a:xfrm>
            <a:off x="10102680" y="2772360"/>
            <a:ext cx="1887840" cy="758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large data </a:t>
            </a:r>
            <a:endParaRPr/>
          </a:p>
          <a:p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to be passed to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Sensor client</a:t>
            </a:r>
            <a:endParaRPr/>
          </a:p>
        </p:txBody>
      </p:sp>
      <p:sp>
        <p:nvSpPr>
          <p:cNvPr id="849" name="CustomShape 9"/>
          <p:cNvSpPr/>
          <p:nvPr/>
        </p:nvSpPr>
        <p:spPr>
          <a:xfrm flipH="1" flipV="1" rot="5400000">
            <a:off x="9762840" y="3065040"/>
            <a:ext cx="192600" cy="48096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  <p:sp>
        <p:nvSpPr>
          <p:cNvPr id="850" name="CustomShape 10"/>
          <p:cNvSpPr/>
          <p:nvPr/>
        </p:nvSpPr>
        <p:spPr>
          <a:xfrm>
            <a:off x="8390880" y="2202120"/>
            <a:ext cx="1929600" cy="2228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DeserializeCommand()</a:t>
            </a:r>
            <a:endParaRPr/>
          </a:p>
        </p:txBody>
      </p:sp>
      <p:sp>
        <p:nvSpPr>
          <p:cNvPr id="851" name="CustomShape 11"/>
          <p:cNvSpPr/>
          <p:nvPr/>
        </p:nvSpPr>
        <p:spPr>
          <a:xfrm>
            <a:off x="7170120" y="3512880"/>
            <a:ext cx="2472120" cy="19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just modify pointer field in-place →</a:t>
            </a:r>
            <a:endParaRPr/>
          </a:p>
        </p:txBody>
      </p:sp>
      <p:sp>
        <p:nvSpPr>
          <p:cNvPr id="852" name="CustomShape 12"/>
          <p:cNvSpPr/>
          <p:nvPr/>
        </p:nvSpPr>
        <p:spPr>
          <a:xfrm>
            <a:off x="8138520" y="1199880"/>
            <a:ext cx="1215000" cy="222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Receive buffer</a:t>
            </a:r>
            <a:endParaRPr/>
          </a:p>
        </p:txBody>
      </p:sp>
      <p:sp>
        <p:nvSpPr>
          <p:cNvPr id="853" name="CustomShape 13"/>
          <p:cNvSpPr/>
          <p:nvPr/>
        </p:nvSpPr>
        <p:spPr>
          <a:xfrm>
            <a:off x="8138520" y="2686320"/>
            <a:ext cx="1215000" cy="2228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Receive buffer</a:t>
            </a:r>
            <a:endParaRPr/>
          </a:p>
        </p:txBody>
      </p:sp>
      <p:sp>
        <p:nvSpPr>
          <p:cNvPr id="854" name="Line 14"/>
          <p:cNvSpPr/>
          <p:nvPr/>
        </p:nvSpPr>
        <p:spPr>
          <a:xfrm>
            <a:off x="9903960" y="4050360"/>
            <a:ext cx="0" cy="202176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</p:sp>
      <p:sp>
        <p:nvSpPr>
          <p:cNvPr id="855" name="CustomShape 15"/>
          <p:cNvSpPr/>
          <p:nvPr/>
        </p:nvSpPr>
        <p:spPr>
          <a:xfrm>
            <a:off x="7524720" y="4061520"/>
            <a:ext cx="385920" cy="222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M0P</a:t>
            </a:r>
            <a:endParaRPr/>
          </a:p>
        </p:txBody>
      </p:sp>
      <p:sp>
        <p:nvSpPr>
          <p:cNvPr id="856" name="CustomShape 16"/>
          <p:cNvSpPr/>
          <p:nvPr/>
        </p:nvSpPr>
        <p:spPr>
          <a:xfrm>
            <a:off x="10078560" y="4061520"/>
            <a:ext cx="397440" cy="222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GPS</a:t>
            </a:r>
            <a:endParaRPr/>
          </a:p>
        </p:txBody>
      </p:sp>
      <p:sp>
        <p:nvSpPr>
          <p:cNvPr id="857" name="CustomShape 17"/>
          <p:cNvSpPr/>
          <p:nvPr/>
        </p:nvSpPr>
        <p:spPr>
          <a:xfrm>
            <a:off x="7939800" y="442800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Sensor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Framework</a:t>
            </a:r>
            <a:endParaRPr/>
          </a:p>
        </p:txBody>
      </p:sp>
      <p:sp>
        <p:nvSpPr>
          <p:cNvPr id="858" name="CustomShape 18"/>
          <p:cNvSpPr/>
          <p:nvPr/>
        </p:nvSpPr>
        <p:spPr>
          <a:xfrm>
            <a:off x="10635120" y="442800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Sensor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Framework</a:t>
            </a:r>
            <a:endParaRPr/>
          </a:p>
        </p:txBody>
      </p:sp>
      <p:sp>
        <p:nvSpPr>
          <p:cNvPr id="859" name="CustomShape 19"/>
          <p:cNvSpPr/>
          <p:nvPr/>
        </p:nvSpPr>
        <p:spPr>
          <a:xfrm>
            <a:off x="10655640" y="5634000"/>
            <a:ext cx="1256040" cy="521280"/>
          </a:xfrm>
          <a:prstGeom prst="rect">
            <a:avLst/>
          </a:prstGeom>
          <a:solidFill>
            <a:srgbClr val="fdeada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GNSS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Sensor Client</a:t>
            </a:r>
            <a:endParaRPr/>
          </a:p>
        </p:txBody>
      </p:sp>
      <p:sp>
        <p:nvSpPr>
          <p:cNvPr id="860" name="CustomShape 20"/>
          <p:cNvSpPr/>
          <p:nvPr/>
        </p:nvSpPr>
        <p:spPr>
          <a:xfrm>
            <a:off x="7939800" y="5634000"/>
            <a:ext cx="1296720" cy="2970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メイリオ"/>
              </a:rPr>
              <a:t>HostIF</a:t>
            </a:r>
            <a:endParaRPr/>
          </a:p>
        </p:txBody>
      </p:sp>
      <p:sp>
        <p:nvSpPr>
          <p:cNvPr id="861" name="CustomShape 21"/>
          <p:cNvSpPr/>
          <p:nvPr/>
        </p:nvSpPr>
        <p:spPr>
          <a:xfrm>
            <a:off x="9342000" y="4538880"/>
            <a:ext cx="1216440" cy="154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862" name="CustomShape 22"/>
          <p:cNvSpPr/>
          <p:nvPr/>
        </p:nvSpPr>
        <p:spPr>
          <a:xfrm rot="16200000">
            <a:off x="8170200" y="5207760"/>
            <a:ext cx="603000" cy="154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863" name="CustomShape 23"/>
          <p:cNvSpPr/>
          <p:nvPr/>
        </p:nvSpPr>
        <p:spPr>
          <a:xfrm rot="5400000">
            <a:off x="10839960" y="5221440"/>
            <a:ext cx="603360" cy="1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</p:sp>
      <p:sp>
        <p:nvSpPr>
          <p:cNvPr id="864" name="CustomShape 24"/>
          <p:cNvSpPr/>
          <p:nvPr/>
        </p:nvSpPr>
        <p:spPr>
          <a:xfrm>
            <a:off x="11077200" y="5205600"/>
            <a:ext cx="88884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packet</a:t>
            </a:r>
            <a:endParaRPr/>
          </a:p>
        </p:txBody>
      </p:sp>
      <p:sp>
        <p:nvSpPr>
          <p:cNvPr id="865" name="CustomShape 25"/>
          <p:cNvSpPr/>
          <p:nvPr/>
        </p:nvSpPr>
        <p:spPr>
          <a:xfrm>
            <a:off x="6480000" y="528372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866" name="CustomShape 26"/>
          <p:cNvSpPr/>
          <p:nvPr/>
        </p:nvSpPr>
        <p:spPr>
          <a:xfrm>
            <a:off x="6879240" y="5333760"/>
            <a:ext cx="8892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packet</a:t>
            </a:r>
            <a:endParaRPr/>
          </a:p>
        </p:txBody>
      </p:sp>
      <p:sp>
        <p:nvSpPr>
          <p:cNvPr id="867" name="CustomShape 27"/>
          <p:cNvSpPr/>
          <p:nvPr/>
        </p:nvSpPr>
        <p:spPr>
          <a:xfrm>
            <a:off x="6556320" y="5591520"/>
            <a:ext cx="1534680" cy="672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large data </a:t>
            </a:r>
            <a:endParaRPr/>
          </a:p>
          <a:p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referred from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Sensor client</a:t>
            </a:r>
            <a:endParaRPr/>
          </a:p>
        </p:txBody>
      </p:sp>
      <p:sp>
        <p:nvSpPr>
          <p:cNvPr id="868" name="CustomShape 28"/>
          <p:cNvSpPr/>
          <p:nvPr/>
        </p:nvSpPr>
        <p:spPr>
          <a:xfrm flipH="1">
            <a:off x="7322040" y="5428440"/>
            <a:ext cx="443160" cy="16020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  <p:sp>
        <p:nvSpPr>
          <p:cNvPr id="869" name="CustomShape 29"/>
          <p:cNvSpPr/>
          <p:nvPr/>
        </p:nvSpPr>
        <p:spPr>
          <a:xfrm flipH="1">
            <a:off x="7716600" y="5367600"/>
            <a:ext cx="3485520" cy="320040"/>
          </a:xfrm>
          <a:prstGeom prst="straightConnector1">
            <a:avLst/>
          </a:prstGeom>
          <a:noFill/>
          <a:ln cap="rnd" w="22320">
            <a:solidFill>
              <a:srgbClr val="ff0000"/>
            </a:solidFill>
            <a:custDash>
              <a:ds d="3844000000" sp="3844000000"/>
            </a:custDash>
            <a:round/>
            <a:tailEnd len="med" type="arrow" w="med"/>
          </a:ln>
        </p:spPr>
      </p:sp>
      <p:sp>
        <p:nvSpPr>
          <p:cNvPr id="870" name="CustomShape 30"/>
          <p:cNvSpPr/>
          <p:nvPr/>
        </p:nvSpPr>
        <p:spPr>
          <a:xfrm>
            <a:off x="6728040" y="5054760"/>
            <a:ext cx="1215360" cy="222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Receive buffer</a:t>
            </a:r>
            <a:endParaRPr/>
          </a:p>
        </p:txBody>
      </p:sp>
      <p:sp>
        <p:nvSpPr>
          <p:cNvPr id="871" name="CustomShape 31"/>
          <p:cNvSpPr/>
          <p:nvPr/>
        </p:nvSpPr>
        <p:spPr>
          <a:xfrm>
            <a:off x="8097840" y="6072120"/>
            <a:ext cx="2162160" cy="383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← </a:t>
            </a: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We should keep this buffer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while GNSS referring it.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Line 1"/>
          <p:cNvSpPr/>
          <p:nvPr/>
        </p:nvSpPr>
        <p:spPr>
          <a:xfrm>
            <a:off x="3383280" y="466344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873" name="CustomShape 2"/>
          <p:cNvSpPr/>
          <p:nvPr/>
        </p:nvSpPr>
        <p:spPr>
          <a:xfrm>
            <a:off x="2743200" y="731520"/>
            <a:ext cx="2258640" cy="411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874" name="CustomShape 3"/>
          <p:cNvSpPr/>
          <p:nvPr/>
        </p:nvSpPr>
        <p:spPr>
          <a:xfrm flipH="1">
            <a:off x="5117760" y="731520"/>
            <a:ext cx="10947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chemistry</a:t>
            </a:r>
            <a:endParaRPr/>
          </a:p>
        </p:txBody>
      </p:sp>
      <p:sp>
        <p:nvSpPr>
          <p:cNvPr id="875" name="CustomShape 4"/>
          <p:cNvSpPr/>
          <p:nvPr/>
        </p:nvSpPr>
        <p:spPr>
          <a:xfrm flipH="1">
            <a:off x="4934880" y="146304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cell</a:t>
            </a:r>
            <a:endParaRPr/>
          </a:p>
        </p:txBody>
      </p:sp>
      <p:sp>
        <p:nvSpPr>
          <p:cNvPr id="876" name="CustomShape 5"/>
          <p:cNvSpPr/>
          <p:nvPr/>
        </p:nvSpPr>
        <p:spPr>
          <a:xfrm flipH="1">
            <a:off x="5117760" y="201168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Atom</a:t>
            </a:r>
            <a:endParaRPr/>
          </a:p>
        </p:txBody>
      </p:sp>
      <p:sp>
        <p:nvSpPr>
          <p:cNvPr id="877" name="CustomShape 6"/>
          <p:cNvSpPr/>
          <p:nvPr/>
        </p:nvSpPr>
        <p:spPr>
          <a:xfrm flipH="1">
            <a:off x="5209200" y="256032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</p:sp>
      <p:sp>
        <p:nvSpPr>
          <p:cNvPr id="878" name="CustomShape 7"/>
          <p:cNvSpPr/>
          <p:nvPr/>
        </p:nvSpPr>
        <p:spPr>
          <a:xfrm flipH="1">
            <a:off x="5209200" y="310896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computer</a:t>
            </a:r>
            <a:endParaRPr/>
          </a:p>
        </p:txBody>
      </p:sp>
      <p:sp>
        <p:nvSpPr>
          <p:cNvPr id="879" name="CustomShape 8"/>
          <p:cNvSpPr/>
          <p:nvPr/>
        </p:nvSpPr>
        <p:spPr>
          <a:xfrm>
            <a:off x="3181320" y="75636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/nature</a:t>
            </a:r>
            <a:endParaRPr/>
          </a:p>
        </p:txBody>
      </p:sp>
      <p:sp>
        <p:nvSpPr>
          <p:cNvPr id="880" name="CustomShape 9"/>
          <p:cNvSpPr/>
          <p:nvPr/>
        </p:nvSpPr>
        <p:spPr>
          <a:xfrm flipH="1">
            <a:off x="4845240" y="368244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body</a:t>
            </a:r>
            <a:endParaRPr/>
          </a:p>
        </p:txBody>
      </p:sp>
      <p:sp>
        <p:nvSpPr>
          <p:cNvPr id="881" name="CustomShape 10"/>
          <p:cNvSpPr/>
          <p:nvPr/>
        </p:nvSpPr>
        <p:spPr>
          <a:xfrm flipH="1">
            <a:off x="4845240" y="429768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myself</a:t>
            </a:r>
            <a:endParaRPr/>
          </a:p>
        </p:txBody>
      </p:sp>
      <p:sp>
        <p:nvSpPr>
          <p:cNvPr id="882" name="CustomShape 11"/>
          <p:cNvSpPr/>
          <p:nvPr/>
        </p:nvSpPr>
        <p:spPr>
          <a:xfrm flipH="1">
            <a:off x="4845240" y="493776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exec</a:t>
            </a:r>
            <a:endParaRPr/>
          </a:p>
        </p:txBody>
      </p:sp>
      <p:sp>
        <p:nvSpPr>
          <p:cNvPr id="883" name="CustomShape 12"/>
          <p:cNvSpPr/>
          <p:nvPr/>
        </p:nvSpPr>
        <p:spPr>
          <a:xfrm flipH="1">
            <a:off x="4845240" y="548640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brain</a:t>
            </a:r>
            <a:endParaRPr/>
          </a:p>
        </p:txBody>
      </p:sp>
      <p:sp>
        <p:nvSpPr>
          <p:cNvPr id="884" name="CustomShape 13"/>
          <p:cNvSpPr/>
          <p:nvPr/>
        </p:nvSpPr>
        <p:spPr>
          <a:xfrm>
            <a:off x="6949440" y="201168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Time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Space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Gravity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Ralativity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Light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force</a:t>
            </a:r>
            <a:endParaRPr/>
          </a:p>
        </p:txBody>
      </p:sp>
      <p:sp>
        <p:nvSpPr>
          <p:cNvPr id="885" name="CustomShape 14"/>
          <p:cNvSpPr/>
          <p:nvPr/>
        </p:nvSpPr>
        <p:spPr>
          <a:xfrm>
            <a:off x="7132320" y="313380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Hardware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softeware</a:t>
            </a:r>
            <a:endParaRPr/>
          </a:p>
        </p:txBody>
      </p:sp>
      <p:sp>
        <p:nvSpPr>
          <p:cNvPr id="886" name="CustomShape 15"/>
          <p:cNvSpPr/>
          <p:nvPr/>
        </p:nvSpPr>
        <p:spPr>
          <a:xfrm>
            <a:off x="8667720" y="340812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Os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Algrithm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Data St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PL</a:t>
            </a:r>
            <a:endParaRPr/>
          </a:p>
        </p:txBody>
      </p:sp>
      <p:sp>
        <p:nvSpPr>
          <p:cNvPr id="887" name="CustomShape 16"/>
          <p:cNvSpPr/>
          <p:nvPr/>
        </p:nvSpPr>
        <p:spPr>
          <a:xfrm>
            <a:off x="8595360" y="276804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bus</a:t>
            </a:r>
            <a:endParaRPr/>
          </a:p>
        </p:txBody>
      </p:sp>
      <p:sp>
        <p:nvSpPr>
          <p:cNvPr id="888" name="CustomShape 17"/>
          <p:cNvSpPr/>
          <p:nvPr/>
        </p:nvSpPr>
        <p:spPr>
          <a:xfrm>
            <a:off x="6583680" y="541980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english</a:t>
            </a:r>
            <a:endParaRPr/>
          </a:p>
        </p:txBody>
      </p:sp>
      <p:sp>
        <p:nvSpPr>
          <p:cNvPr id="889" name="CustomShape 18"/>
          <p:cNvSpPr/>
          <p:nvPr/>
        </p:nvSpPr>
        <p:spPr>
          <a:xfrm>
            <a:off x="6858000" y="484632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neuron</a:t>
            </a:r>
            <a:endParaRPr/>
          </a:p>
        </p:txBody>
      </p:sp>
      <p:sp>
        <p:nvSpPr>
          <p:cNvPr id="890" name="CustomShape 19"/>
          <p:cNvSpPr/>
          <p:nvPr/>
        </p:nvSpPr>
        <p:spPr>
          <a:xfrm>
            <a:off x="6838920" y="594360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Manths xyfz</a:t>
            </a:r>
            <a:endParaRPr/>
          </a:p>
        </p:txBody>
      </p:sp>
      <p:sp>
        <p:nvSpPr>
          <p:cNvPr id="891" name="CustomShape 20"/>
          <p:cNvSpPr/>
          <p:nvPr/>
        </p:nvSpPr>
        <p:spPr>
          <a:xfrm flipH="1">
            <a:off x="5061600" y="-8100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Objects dir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ustomShape 1"/>
          <p:cNvSpPr/>
          <p:nvPr/>
        </p:nvSpPr>
        <p:spPr>
          <a:xfrm>
            <a:off x="280080" y="164160"/>
            <a:ext cx="11638440" cy="434160"/>
          </a:xfrm>
          <a:prstGeom prst="rect">
            <a:avLst/>
          </a:prstGeom>
          <a:noFill/>
          <a:ln>
            <a:noFill/>
          </a:ln>
        </p:spPr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>
                <a:solidFill>
                  <a:srgbClr val="008000"/>
                </a:solidFill>
                <a:latin typeface="Arial"/>
                <a:ea typeface="メイリオ"/>
              </a:rPr>
              <a:t>HW Components related to HostIF</a:t>
            </a:r>
            <a:endParaRPr/>
          </a:p>
        </p:txBody>
      </p:sp>
      <p:sp>
        <p:nvSpPr>
          <p:cNvPr id="893" name="CustomShape 2"/>
          <p:cNvSpPr/>
          <p:nvPr/>
        </p:nvSpPr>
        <p:spPr>
          <a:xfrm>
            <a:off x="280440" y="740520"/>
            <a:ext cx="11638440" cy="5565240"/>
          </a:xfrm>
          <a:prstGeom prst="rect">
            <a:avLst/>
          </a:prstGeom>
          <a:noFill/>
          <a:ln>
            <a:noFill/>
          </a:ln>
        </p:spPr>
        <p:txBody>
          <a:bodyPr lIns="0" rIns="122040" tIns="62280" bIns="62280"/>
          <a:p>
            <a:pPr>
              <a:lnSpc>
                <a:spcPct val="100000"/>
              </a:lnSpc>
              <a:buFont typeface="Wingdings" charset="2"/>
              <a:buChar char=""/>
            </a:pPr>
            <a:r>
              <a:rPr b="1" lang="en-US" sz="2400">
                <a:solidFill>
                  <a:srgbClr val="262626"/>
                </a:solidFill>
                <a:latin typeface="Arial"/>
                <a:ea typeface="メイリオ"/>
              </a:rPr>
              <a:t>There are two HW components related to Host SW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>
                <a:solidFill>
                  <a:srgbClr val="262626"/>
                </a:solidFill>
                <a:latin typeface="Arial"/>
                <a:ea typeface="メイリオ"/>
              </a:rPr>
              <a:t>Sensor Control Unit (SCU)</a:t>
            </a:r>
            <a:endParaRPr/>
          </a:p>
          <a:p>
            <a:pPr lvl="2">
              <a:lnSpc>
                <a:spcPct val="100000"/>
              </a:lnSpc>
              <a:buFont typeface="Arial"/>
              <a:buChar char="-"/>
            </a:pPr>
            <a:r>
              <a:rPr lang="en-US" sz="1900">
                <a:solidFill>
                  <a:srgbClr val="262626"/>
                </a:solidFill>
                <a:latin typeface="Arial"/>
                <a:ea typeface="メイリオ"/>
              </a:rPr>
              <a:t>Collect sensor data and stores it to FIFO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>
                <a:solidFill>
                  <a:srgbClr val="262626"/>
                </a:solidFill>
                <a:latin typeface="Arial"/>
                <a:ea typeface="メイリオ"/>
              </a:rPr>
              <a:t>Host Interface Controller (Host IFC)</a:t>
            </a:r>
            <a:endParaRPr/>
          </a:p>
          <a:p>
            <a:pPr lvl="2">
              <a:lnSpc>
                <a:spcPct val="100000"/>
              </a:lnSpc>
              <a:buFont typeface="Arial"/>
              <a:buChar char="-"/>
            </a:pPr>
            <a:r>
              <a:rPr lang="en-US" sz="1900">
                <a:solidFill>
                  <a:srgbClr val="262626"/>
                </a:solidFill>
                <a:latin typeface="Arial"/>
                <a:ea typeface="メイリオ"/>
              </a:rPr>
              <a:t>HW component mainly communicates with Host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94" name="CustomShape 3"/>
          <p:cNvSpPr/>
          <p:nvPr/>
        </p:nvSpPr>
        <p:spPr>
          <a:xfrm>
            <a:off x="23040" y="6534360"/>
            <a:ext cx="431640" cy="23184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D7F75C66-AA35-457B-81CA-3ADE3508C529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895" name="CustomShape 4"/>
          <p:cNvSpPr/>
          <p:nvPr/>
        </p:nvSpPr>
        <p:spPr>
          <a:xfrm>
            <a:off x="6243120" y="2642760"/>
            <a:ext cx="5835960" cy="532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896" name="CustomShape 5"/>
          <p:cNvSpPr/>
          <p:nvPr/>
        </p:nvSpPr>
        <p:spPr>
          <a:xfrm>
            <a:off x="6463800" y="3429000"/>
            <a:ext cx="2554200" cy="15480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SCU</a:t>
            </a:r>
            <a:endParaRPr/>
          </a:p>
        </p:txBody>
      </p:sp>
      <p:sp>
        <p:nvSpPr>
          <p:cNvPr id="897" name="CustomShape 6"/>
          <p:cNvSpPr/>
          <p:nvPr/>
        </p:nvSpPr>
        <p:spPr>
          <a:xfrm>
            <a:off x="7112160" y="3688920"/>
            <a:ext cx="6674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Seq</a:t>
            </a:r>
            <a:endParaRPr/>
          </a:p>
        </p:txBody>
      </p:sp>
      <p:sp>
        <p:nvSpPr>
          <p:cNvPr id="898" name="CustomShape 7"/>
          <p:cNvSpPr/>
          <p:nvPr/>
        </p:nvSpPr>
        <p:spPr>
          <a:xfrm>
            <a:off x="7760520" y="4475880"/>
            <a:ext cx="75600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FIFO</a:t>
            </a:r>
            <a:endParaRPr/>
          </a:p>
        </p:txBody>
      </p:sp>
      <p:sp>
        <p:nvSpPr>
          <p:cNvPr id="899" name="CustomShape 8"/>
          <p:cNvSpPr/>
          <p:nvPr/>
        </p:nvSpPr>
        <p:spPr>
          <a:xfrm>
            <a:off x="9417240" y="3367800"/>
            <a:ext cx="2446200" cy="173052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Host IFC</a:t>
            </a:r>
            <a:endParaRPr/>
          </a:p>
        </p:txBody>
      </p:sp>
      <p:sp>
        <p:nvSpPr>
          <p:cNvPr id="900" name="CustomShape 9"/>
          <p:cNvSpPr/>
          <p:nvPr/>
        </p:nvSpPr>
        <p:spPr>
          <a:xfrm>
            <a:off x="6592320" y="4151880"/>
            <a:ext cx="2043360" cy="300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01" name="CustomShape 10"/>
          <p:cNvSpPr/>
          <p:nvPr/>
        </p:nvSpPr>
        <p:spPr>
          <a:xfrm>
            <a:off x="7968960" y="433476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02" name="CustomShape 11"/>
          <p:cNvSpPr/>
          <p:nvPr/>
        </p:nvSpPr>
        <p:spPr>
          <a:xfrm>
            <a:off x="6592320" y="4527360"/>
            <a:ext cx="1063800" cy="34164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903" name="CustomShape 12"/>
          <p:cNvSpPr/>
          <p:nvPr/>
        </p:nvSpPr>
        <p:spPr>
          <a:xfrm>
            <a:off x="7245360" y="435276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04" name="CustomShape 13"/>
          <p:cNvSpPr/>
          <p:nvPr/>
        </p:nvSpPr>
        <p:spPr>
          <a:xfrm>
            <a:off x="6592320" y="5099040"/>
            <a:ext cx="714960" cy="310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Sensor</a:t>
            </a:r>
            <a:endParaRPr/>
          </a:p>
        </p:txBody>
      </p:sp>
      <p:sp>
        <p:nvSpPr>
          <p:cNvPr id="905" name="CustomShape 14"/>
          <p:cNvSpPr/>
          <p:nvPr/>
        </p:nvSpPr>
        <p:spPr>
          <a:xfrm>
            <a:off x="7389000" y="5099040"/>
            <a:ext cx="714960" cy="310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Sensor</a:t>
            </a:r>
            <a:endParaRPr/>
          </a:p>
        </p:txBody>
      </p:sp>
      <p:sp>
        <p:nvSpPr>
          <p:cNvPr id="906" name="CustomShape 15"/>
          <p:cNvSpPr/>
          <p:nvPr/>
        </p:nvSpPr>
        <p:spPr>
          <a:xfrm>
            <a:off x="6859080" y="4809240"/>
            <a:ext cx="185760" cy="311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07" name="CustomShape 16"/>
          <p:cNvSpPr/>
          <p:nvPr/>
        </p:nvSpPr>
        <p:spPr>
          <a:xfrm>
            <a:off x="7454160" y="4832280"/>
            <a:ext cx="185760" cy="311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08" name="CustomShape 17"/>
          <p:cNvSpPr/>
          <p:nvPr/>
        </p:nvSpPr>
        <p:spPr>
          <a:xfrm>
            <a:off x="7968960" y="3007800"/>
            <a:ext cx="187560" cy="12697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09" name="CustomShape 18"/>
          <p:cNvSpPr/>
          <p:nvPr/>
        </p:nvSpPr>
        <p:spPr>
          <a:xfrm>
            <a:off x="7358400" y="405288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10" name="CustomShape 19"/>
          <p:cNvSpPr/>
          <p:nvPr/>
        </p:nvSpPr>
        <p:spPr>
          <a:xfrm>
            <a:off x="10497600" y="4627440"/>
            <a:ext cx="10922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911" name="CustomShape 20"/>
          <p:cNvSpPr/>
          <p:nvPr/>
        </p:nvSpPr>
        <p:spPr>
          <a:xfrm>
            <a:off x="9759600" y="5629680"/>
            <a:ext cx="2015640" cy="7480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Host</a:t>
            </a:r>
            <a:endParaRPr/>
          </a:p>
        </p:txBody>
      </p:sp>
      <p:sp>
        <p:nvSpPr>
          <p:cNvPr id="912" name="CustomShape 21"/>
          <p:cNvSpPr/>
          <p:nvPr/>
        </p:nvSpPr>
        <p:spPr>
          <a:xfrm>
            <a:off x="9489240" y="4215600"/>
            <a:ext cx="2286000" cy="300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13" name="CustomShape 22"/>
          <p:cNvSpPr/>
          <p:nvPr/>
        </p:nvSpPr>
        <p:spPr>
          <a:xfrm>
            <a:off x="11360160" y="3007800"/>
            <a:ext cx="187560" cy="13014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14" name="CustomShape 23"/>
          <p:cNvSpPr/>
          <p:nvPr/>
        </p:nvSpPr>
        <p:spPr>
          <a:xfrm>
            <a:off x="10993680" y="442440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15" name="CustomShape 24"/>
          <p:cNvSpPr/>
          <p:nvPr/>
        </p:nvSpPr>
        <p:spPr>
          <a:xfrm>
            <a:off x="10406160" y="3773520"/>
            <a:ext cx="66708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RAM</a:t>
            </a:r>
            <a:endParaRPr/>
          </a:p>
        </p:txBody>
      </p:sp>
      <p:sp>
        <p:nvSpPr>
          <p:cNvPr id="916" name="CustomShape 25"/>
          <p:cNvSpPr/>
          <p:nvPr/>
        </p:nvSpPr>
        <p:spPr>
          <a:xfrm>
            <a:off x="10648800" y="4158720"/>
            <a:ext cx="173160" cy="1519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17" name="CustomShape 26"/>
          <p:cNvSpPr/>
          <p:nvPr/>
        </p:nvSpPr>
        <p:spPr>
          <a:xfrm>
            <a:off x="9633600" y="3773520"/>
            <a:ext cx="667440" cy="3988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Seq</a:t>
            </a:r>
            <a:endParaRPr/>
          </a:p>
        </p:txBody>
      </p:sp>
      <p:sp>
        <p:nvSpPr>
          <p:cNvPr id="918" name="CustomShape 27"/>
          <p:cNvSpPr/>
          <p:nvPr/>
        </p:nvSpPr>
        <p:spPr>
          <a:xfrm>
            <a:off x="9891000" y="4158720"/>
            <a:ext cx="173160" cy="164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19" name="CustomShape 28"/>
          <p:cNvSpPr/>
          <p:nvPr/>
        </p:nvSpPr>
        <p:spPr>
          <a:xfrm>
            <a:off x="7302600" y="1629360"/>
            <a:ext cx="635040" cy="3063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CPU</a:t>
            </a:r>
            <a:endParaRPr/>
          </a:p>
        </p:txBody>
      </p:sp>
      <p:sp>
        <p:nvSpPr>
          <p:cNvPr id="920" name="CustomShape 29"/>
          <p:cNvSpPr/>
          <p:nvPr/>
        </p:nvSpPr>
        <p:spPr>
          <a:xfrm>
            <a:off x="6463800" y="2023920"/>
            <a:ext cx="1761840" cy="300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21" name="CustomShape 30"/>
          <p:cNvSpPr/>
          <p:nvPr/>
        </p:nvSpPr>
        <p:spPr>
          <a:xfrm>
            <a:off x="6860520" y="2212920"/>
            <a:ext cx="184680" cy="5760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22" name="CustomShape 31"/>
          <p:cNvSpPr/>
          <p:nvPr/>
        </p:nvSpPr>
        <p:spPr>
          <a:xfrm>
            <a:off x="7520040" y="193824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23" name="CustomShape 32"/>
          <p:cNvSpPr/>
          <p:nvPr/>
        </p:nvSpPr>
        <p:spPr>
          <a:xfrm>
            <a:off x="7241400" y="2369880"/>
            <a:ext cx="820080" cy="3063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SRAM</a:t>
            </a:r>
            <a:endParaRPr/>
          </a:p>
        </p:txBody>
      </p:sp>
      <p:sp>
        <p:nvSpPr>
          <p:cNvPr id="924" name="CustomShape 33"/>
          <p:cNvSpPr/>
          <p:nvPr/>
        </p:nvSpPr>
        <p:spPr>
          <a:xfrm>
            <a:off x="7520760" y="220932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25" name="CustomShape 34"/>
          <p:cNvSpPr/>
          <p:nvPr/>
        </p:nvSpPr>
        <p:spPr>
          <a:xfrm>
            <a:off x="10609920" y="5711400"/>
            <a:ext cx="10922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926" name="CustomShape 35"/>
          <p:cNvSpPr/>
          <p:nvPr/>
        </p:nvSpPr>
        <p:spPr>
          <a:xfrm>
            <a:off x="10993680" y="4982760"/>
            <a:ext cx="164160" cy="797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</p:sp>
      <p:sp>
        <p:nvSpPr>
          <p:cNvPr id="927" name="CustomShape 36"/>
          <p:cNvSpPr/>
          <p:nvPr/>
        </p:nvSpPr>
        <p:spPr>
          <a:xfrm>
            <a:off x="8228880" y="3850560"/>
            <a:ext cx="572760" cy="2674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>
                <a:solidFill>
                  <a:srgbClr val="000000"/>
                </a:solidFill>
                <a:latin typeface="Verdana"/>
                <a:ea typeface="メイリオ"/>
              </a:rPr>
              <a:t>Arbiter</a:t>
            </a:r>
            <a:endParaRPr/>
          </a:p>
        </p:txBody>
      </p:sp>
      <p:sp>
        <p:nvSpPr>
          <p:cNvPr id="928" name="CustomShape 37"/>
          <p:cNvSpPr/>
          <p:nvPr/>
        </p:nvSpPr>
        <p:spPr>
          <a:xfrm>
            <a:off x="8228880" y="408492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29" name="CustomShape 38"/>
          <p:cNvSpPr/>
          <p:nvPr/>
        </p:nvSpPr>
        <p:spPr>
          <a:xfrm rot="5400000">
            <a:off x="9113400" y="3539880"/>
            <a:ext cx="204840" cy="857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pic>
        <p:nvPicPr>
          <p:cNvPr id="93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26320" y="6005160"/>
            <a:ext cx="459360" cy="459360"/>
          </a:xfrm>
          <a:prstGeom prst="rect">
            <a:avLst/>
          </a:prstGeom>
          <a:ln>
            <a:noFill/>
          </a:ln>
        </p:spPr>
      </p:pic>
      <p:pic>
        <p:nvPicPr>
          <p:cNvPr id="931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992520" y="6033960"/>
            <a:ext cx="464760" cy="441720"/>
          </a:xfrm>
          <a:prstGeom prst="rect">
            <a:avLst/>
          </a:prstGeom>
          <a:ln>
            <a:noFill/>
          </a:ln>
        </p:spPr>
      </p:pic>
      <p:sp>
        <p:nvSpPr>
          <p:cNvPr id="932" name="Line 39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933" name="CustomShape 40"/>
          <p:cNvSpPr/>
          <p:nvPr/>
        </p:nvSpPr>
        <p:spPr>
          <a:xfrm>
            <a:off x="5595840" y="5557680"/>
            <a:ext cx="522720" cy="3027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メイリオ"/>
              </a:rPr>
              <a:t>Host</a:t>
            </a:r>
            <a:endParaRPr/>
          </a:p>
        </p:txBody>
      </p:sp>
      <p:sp>
        <p:nvSpPr>
          <p:cNvPr id="934" name="CustomShape 41"/>
          <p:cNvSpPr/>
          <p:nvPr/>
        </p:nvSpPr>
        <p:spPr>
          <a:xfrm>
            <a:off x="5412960" y="5147280"/>
            <a:ext cx="876600" cy="3027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メイリオ"/>
              </a:rPr>
              <a:t>Spritzer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CustomShape 1"/>
          <p:cNvSpPr/>
          <p:nvPr/>
        </p:nvSpPr>
        <p:spPr>
          <a:xfrm>
            <a:off x="-548640" y="822960"/>
            <a:ext cx="1917720" cy="1369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936" name="CustomShape 2"/>
          <p:cNvSpPr/>
          <p:nvPr/>
        </p:nvSpPr>
        <p:spPr>
          <a:xfrm flipH="1">
            <a:off x="3106080" y="457200"/>
            <a:ext cx="1551960" cy="454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object</a:t>
            </a:r>
            <a:endParaRPr/>
          </a:p>
        </p:txBody>
      </p:sp>
      <p:sp>
        <p:nvSpPr>
          <p:cNvPr id="937" name="CustomShape 3"/>
          <p:cNvSpPr/>
          <p:nvPr/>
        </p:nvSpPr>
        <p:spPr>
          <a:xfrm>
            <a:off x="-1188720" y="2926440"/>
            <a:ext cx="911880" cy="72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38" name="CustomShape 4"/>
          <p:cNvSpPr/>
          <p:nvPr/>
        </p:nvSpPr>
        <p:spPr>
          <a:xfrm flipH="1">
            <a:off x="-1740240" y="2834640"/>
            <a:ext cx="454680" cy="6375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939" name="CustomShape 5"/>
          <p:cNvSpPr/>
          <p:nvPr/>
        </p:nvSpPr>
        <p:spPr>
          <a:xfrm>
            <a:off x="731520" y="365760"/>
            <a:ext cx="1917720" cy="13690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940" name="CustomShape 6"/>
          <p:cNvSpPr/>
          <p:nvPr/>
        </p:nvSpPr>
        <p:spPr>
          <a:xfrm>
            <a:off x="2418840" y="1371600"/>
            <a:ext cx="4436640" cy="1364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Serialized large packet sent from Host</a:t>
            </a:r>
            <a:endParaRPr/>
          </a:p>
        </p:txBody>
      </p:sp>
      <p:sp>
        <p:nvSpPr>
          <p:cNvPr id="941" name="CustomShape 7"/>
          <p:cNvSpPr/>
          <p:nvPr/>
        </p:nvSpPr>
        <p:spPr>
          <a:xfrm rot="5400000">
            <a:off x="4214160" y="3074760"/>
            <a:ext cx="628560" cy="868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942" name="CustomShape 8"/>
          <p:cNvSpPr/>
          <p:nvPr/>
        </p:nvSpPr>
        <p:spPr>
          <a:xfrm>
            <a:off x="1737360" y="3872520"/>
            <a:ext cx="4436640" cy="2525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943" name="CustomShape 9"/>
          <p:cNvSpPr/>
          <p:nvPr/>
        </p:nvSpPr>
        <p:spPr>
          <a:xfrm>
            <a:off x="2507040" y="3902400"/>
            <a:ext cx="1330920" cy="758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eye</a:t>
            </a:r>
            <a:endParaRPr/>
          </a:p>
        </p:txBody>
      </p:sp>
      <p:sp>
        <p:nvSpPr>
          <p:cNvPr id="944" name="CustomShape 10"/>
          <p:cNvSpPr/>
          <p:nvPr/>
        </p:nvSpPr>
        <p:spPr>
          <a:xfrm>
            <a:off x="3749040" y="4438800"/>
            <a:ext cx="2825640" cy="1136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Neuron brain</a:t>
            </a:r>
            <a:endParaRPr/>
          </a:p>
        </p:txBody>
      </p:sp>
      <p:sp>
        <p:nvSpPr>
          <p:cNvPr id="945" name="CustomShape 11"/>
          <p:cNvSpPr/>
          <p:nvPr/>
        </p:nvSpPr>
        <p:spPr>
          <a:xfrm flipH="1" flipV="1" rot="5400000">
            <a:off x="2958840" y="5176800"/>
            <a:ext cx="289440" cy="7207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  <p:sp>
        <p:nvSpPr>
          <p:cNvPr id="946" name="CustomShape 12"/>
          <p:cNvSpPr/>
          <p:nvPr/>
        </p:nvSpPr>
        <p:spPr>
          <a:xfrm>
            <a:off x="-574560" y="5155560"/>
            <a:ext cx="3699720" cy="285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iuniverse →j</a:t>
            </a:r>
            <a:endParaRPr/>
          </a:p>
        </p:txBody>
      </p:sp>
      <p:sp>
        <p:nvSpPr>
          <p:cNvPr id="947" name="CustomShape 13"/>
          <p:cNvSpPr/>
          <p:nvPr/>
        </p:nvSpPr>
        <p:spPr>
          <a:xfrm>
            <a:off x="874080" y="1695240"/>
            <a:ext cx="1819080" cy="3333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Receive buffer</a:t>
            </a:r>
            <a:endParaRPr/>
          </a:p>
        </p:txBody>
      </p:sp>
      <p:sp>
        <p:nvSpPr>
          <p:cNvPr id="948" name="CustomShape 14"/>
          <p:cNvSpPr/>
          <p:nvPr/>
        </p:nvSpPr>
        <p:spPr>
          <a:xfrm>
            <a:off x="1645920" y="4480560"/>
            <a:ext cx="1330920" cy="758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ear</a:t>
            </a:r>
            <a:endParaRPr/>
          </a:p>
        </p:txBody>
      </p:sp>
      <p:sp>
        <p:nvSpPr>
          <p:cNvPr id="949" name="CustomShape 15"/>
          <p:cNvSpPr/>
          <p:nvPr/>
        </p:nvSpPr>
        <p:spPr>
          <a:xfrm>
            <a:off x="1775520" y="4997880"/>
            <a:ext cx="1330920" cy="758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Peni virgin</a:t>
            </a:r>
            <a:endParaRPr/>
          </a:p>
        </p:txBody>
      </p:sp>
      <p:sp>
        <p:nvSpPr>
          <p:cNvPr id="950" name="CustomShape 16"/>
          <p:cNvSpPr/>
          <p:nvPr/>
        </p:nvSpPr>
        <p:spPr>
          <a:xfrm>
            <a:off x="2418840" y="1010160"/>
            <a:ext cx="3247920" cy="13647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computer</a:t>
            </a:r>
            <a:endParaRPr/>
          </a:p>
        </p:txBody>
      </p:sp>
      <p:sp>
        <p:nvSpPr>
          <p:cNvPr id="951" name="CustomShape 17"/>
          <p:cNvSpPr/>
          <p:nvPr/>
        </p:nvSpPr>
        <p:spPr>
          <a:xfrm>
            <a:off x="-1495440" y="3067200"/>
            <a:ext cx="2825640" cy="1136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man</a:t>
            </a:r>
            <a:endParaRPr/>
          </a:p>
        </p:txBody>
      </p:sp>
      <p:sp>
        <p:nvSpPr>
          <p:cNvPr id="952" name="CustomShape 18"/>
          <p:cNvSpPr/>
          <p:nvPr/>
        </p:nvSpPr>
        <p:spPr>
          <a:xfrm>
            <a:off x="-1593360" y="1421280"/>
            <a:ext cx="1186200" cy="587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sun</a:t>
            </a:r>
            <a:endParaRPr/>
          </a:p>
        </p:txBody>
      </p:sp>
      <p:sp>
        <p:nvSpPr>
          <p:cNvPr id="953" name="CustomShape 19"/>
          <p:cNvSpPr/>
          <p:nvPr/>
        </p:nvSpPr>
        <p:spPr>
          <a:xfrm>
            <a:off x="-1227600" y="1005840"/>
            <a:ext cx="1186200" cy="587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obit</a:t>
            </a:r>
            <a:endParaRPr/>
          </a:p>
        </p:txBody>
      </p:sp>
      <p:sp>
        <p:nvSpPr>
          <p:cNvPr id="954" name="CustomShape 20"/>
          <p:cNvSpPr/>
          <p:nvPr/>
        </p:nvSpPr>
        <p:spPr>
          <a:xfrm>
            <a:off x="-861840" y="1737360"/>
            <a:ext cx="1186200" cy="587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light</a:t>
            </a:r>
            <a:endParaRPr/>
          </a:p>
        </p:txBody>
      </p:sp>
      <p:sp>
        <p:nvSpPr>
          <p:cNvPr id="955" name="CustomShape 21"/>
          <p:cNvSpPr/>
          <p:nvPr/>
        </p:nvSpPr>
        <p:spPr>
          <a:xfrm>
            <a:off x="-404640" y="1371600"/>
            <a:ext cx="1186200" cy="5878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heat</a:t>
            </a:r>
            <a:endParaRPr/>
          </a:p>
        </p:txBody>
      </p:sp>
      <p:sp>
        <p:nvSpPr>
          <p:cNvPr id="956" name="CustomShape 22"/>
          <p:cNvSpPr/>
          <p:nvPr/>
        </p:nvSpPr>
        <p:spPr>
          <a:xfrm rot="14184600">
            <a:off x="143280" y="4095720"/>
            <a:ext cx="628560" cy="868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957" name="CustomShape 23"/>
          <p:cNvSpPr/>
          <p:nvPr/>
        </p:nvSpPr>
        <p:spPr>
          <a:xfrm>
            <a:off x="3710160" y="5548320"/>
            <a:ext cx="599400" cy="758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dna</a:t>
            </a:r>
            <a:endParaRPr/>
          </a:p>
        </p:txBody>
      </p:sp>
      <p:sp>
        <p:nvSpPr>
          <p:cNvPr id="958" name="CustomShape 24"/>
          <p:cNvSpPr/>
          <p:nvPr/>
        </p:nvSpPr>
        <p:spPr>
          <a:xfrm>
            <a:off x="8344440" y="447120"/>
            <a:ext cx="730080" cy="222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language</a:t>
            </a:r>
            <a:endParaRPr/>
          </a:p>
        </p:txBody>
      </p:sp>
      <p:sp>
        <p:nvSpPr>
          <p:cNvPr id="959" name="CustomShape 25"/>
          <p:cNvSpPr/>
          <p:nvPr/>
        </p:nvSpPr>
        <p:spPr>
          <a:xfrm>
            <a:off x="9509760" y="393192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law</a:t>
            </a:r>
            <a:endParaRPr/>
          </a:p>
        </p:txBody>
      </p:sp>
      <p:sp>
        <p:nvSpPr>
          <p:cNvPr id="960" name="CustomShape 26"/>
          <p:cNvSpPr/>
          <p:nvPr/>
        </p:nvSpPr>
        <p:spPr>
          <a:xfrm>
            <a:off x="10899000" y="2352240"/>
            <a:ext cx="1296720" cy="2970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メイリオ"/>
              </a:rPr>
              <a:t>maths</a:t>
            </a:r>
            <a:endParaRPr/>
          </a:p>
        </p:txBody>
      </p:sp>
      <p:sp>
        <p:nvSpPr>
          <p:cNvPr id="961" name="CustomShape 27"/>
          <p:cNvSpPr/>
          <p:nvPr/>
        </p:nvSpPr>
        <p:spPr>
          <a:xfrm>
            <a:off x="7863840" y="286920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962" name="CustomShape 28"/>
          <p:cNvSpPr/>
          <p:nvPr/>
        </p:nvSpPr>
        <p:spPr>
          <a:xfrm>
            <a:off x="8263080" y="2919240"/>
            <a:ext cx="8892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Maths law</a:t>
            </a:r>
            <a:endParaRPr/>
          </a:p>
        </p:txBody>
      </p:sp>
      <p:sp>
        <p:nvSpPr>
          <p:cNvPr id="963" name="CustomShape 29"/>
          <p:cNvSpPr/>
          <p:nvPr/>
        </p:nvSpPr>
        <p:spPr>
          <a:xfrm>
            <a:off x="7940160" y="3177000"/>
            <a:ext cx="1534680" cy="672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Symblic universe</a:t>
            </a:r>
            <a:endParaRPr/>
          </a:p>
        </p:txBody>
      </p:sp>
      <p:sp>
        <p:nvSpPr>
          <p:cNvPr id="964" name="CustomShape 30"/>
          <p:cNvSpPr/>
          <p:nvPr/>
        </p:nvSpPr>
        <p:spPr>
          <a:xfrm flipH="1">
            <a:off x="8705880" y="3013920"/>
            <a:ext cx="443160" cy="16020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  <p:sp>
        <p:nvSpPr>
          <p:cNvPr id="965" name="CustomShape 31"/>
          <p:cNvSpPr/>
          <p:nvPr/>
        </p:nvSpPr>
        <p:spPr>
          <a:xfrm>
            <a:off x="8111880" y="2640240"/>
            <a:ext cx="1215360" cy="222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Find law</a:t>
            </a:r>
            <a:endParaRPr/>
          </a:p>
        </p:txBody>
      </p:sp>
      <p:sp>
        <p:nvSpPr>
          <p:cNvPr id="966" name="CustomShape 32"/>
          <p:cNvSpPr/>
          <p:nvPr/>
        </p:nvSpPr>
        <p:spPr>
          <a:xfrm>
            <a:off x="11917080" y="1625760"/>
            <a:ext cx="2162160" cy="383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← </a:t>
            </a: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number and sharp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Geo axis y z.</a:t>
            </a:r>
            <a:endParaRPr/>
          </a:p>
        </p:txBody>
      </p:sp>
      <p:sp>
        <p:nvSpPr>
          <p:cNvPr id="967" name="Line 33"/>
          <p:cNvSpPr/>
          <p:nvPr/>
        </p:nvSpPr>
        <p:spPr>
          <a:xfrm>
            <a:off x="6949440" y="1361520"/>
            <a:ext cx="0" cy="4673520"/>
          </a:xfrm>
          <a:prstGeom prst="line">
            <a:avLst/>
          </a:prstGeom>
          <a:ln w="25560">
            <a:solidFill>
              <a:srgbClr val="4a7ebb"/>
            </a:solidFill>
            <a:round/>
          </a:ln>
        </p:spPr>
      </p:sp>
      <p:sp>
        <p:nvSpPr>
          <p:cNvPr id="968" name="CustomShape 34"/>
          <p:cNvSpPr/>
          <p:nvPr/>
        </p:nvSpPr>
        <p:spPr>
          <a:xfrm>
            <a:off x="9856440" y="2468880"/>
            <a:ext cx="1296720" cy="297000"/>
          </a:xfrm>
          <a:prstGeom prst="rect">
            <a:avLst/>
          </a:prstGeom>
          <a:solidFill>
            <a:srgbClr val="c3d69b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メイリオ"/>
              </a:rPr>
              <a:t>PL</a:t>
            </a:r>
            <a:endParaRPr/>
          </a:p>
        </p:txBody>
      </p:sp>
      <p:sp>
        <p:nvSpPr>
          <p:cNvPr id="969" name="CustomShape 35"/>
          <p:cNvSpPr/>
          <p:nvPr/>
        </p:nvSpPr>
        <p:spPr>
          <a:xfrm>
            <a:off x="12252960" y="264528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Physics electron</a:t>
            </a:r>
            <a:endParaRPr/>
          </a:p>
        </p:txBody>
      </p:sp>
      <p:sp>
        <p:nvSpPr>
          <p:cNvPr id="970" name="CustomShape 36"/>
          <p:cNvSpPr/>
          <p:nvPr/>
        </p:nvSpPr>
        <p:spPr>
          <a:xfrm>
            <a:off x="9399240" y="192024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Cirriut </a:t>
            </a:r>
            <a:endParaRPr/>
          </a:p>
        </p:txBody>
      </p:sp>
      <p:sp>
        <p:nvSpPr>
          <p:cNvPr id="971" name="CustomShape 37"/>
          <p:cNvSpPr/>
          <p:nvPr/>
        </p:nvSpPr>
        <p:spPr>
          <a:xfrm>
            <a:off x="9490680" y="286920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geometry </a:t>
            </a:r>
            <a:endParaRPr/>
          </a:p>
        </p:txBody>
      </p:sp>
      <p:sp>
        <p:nvSpPr>
          <p:cNvPr id="972" name="CustomShape 38"/>
          <p:cNvSpPr/>
          <p:nvPr/>
        </p:nvSpPr>
        <p:spPr>
          <a:xfrm>
            <a:off x="10881360" y="4043520"/>
            <a:ext cx="200916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A fire upon deep</a:t>
            </a:r>
            <a:endParaRPr/>
          </a:p>
        </p:txBody>
      </p:sp>
      <p:sp>
        <p:nvSpPr>
          <p:cNvPr id="973" name="CustomShape 39"/>
          <p:cNvSpPr/>
          <p:nvPr/>
        </p:nvSpPr>
        <p:spPr>
          <a:xfrm>
            <a:off x="10630080" y="4474080"/>
            <a:ext cx="244332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The grand design</a:t>
            </a:r>
            <a:endParaRPr/>
          </a:p>
        </p:txBody>
      </p:sp>
      <p:sp>
        <p:nvSpPr>
          <p:cNvPr id="974" name="CustomShape 40"/>
          <p:cNvSpPr/>
          <p:nvPr/>
        </p:nvSpPr>
        <p:spPr>
          <a:xfrm>
            <a:off x="10881360" y="4754880"/>
            <a:ext cx="2557800" cy="8204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What is life ? Quota schdingor </a:t>
            </a:r>
            <a:endParaRPr/>
          </a:p>
        </p:txBody>
      </p:sp>
      <p:sp>
        <p:nvSpPr>
          <p:cNvPr id="975" name="CustomShape 41"/>
          <p:cNvSpPr/>
          <p:nvPr/>
        </p:nvSpPr>
        <p:spPr>
          <a:xfrm>
            <a:off x="12198240" y="118224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Neoton calculation</a:t>
            </a:r>
            <a:endParaRPr/>
          </a:p>
        </p:txBody>
      </p:sp>
      <p:sp>
        <p:nvSpPr>
          <p:cNvPr id="976" name="CustomShape 42"/>
          <p:cNvSpPr/>
          <p:nvPr/>
        </p:nvSpPr>
        <p:spPr>
          <a:xfrm>
            <a:off x="11155680" y="5577840"/>
            <a:ext cx="1643400" cy="46116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Enst kaser renlun</a:t>
            </a:r>
            <a:endParaRPr/>
          </a:p>
        </p:txBody>
      </p:sp>
      <p:sp>
        <p:nvSpPr>
          <p:cNvPr id="977" name="CustomShape 43"/>
          <p:cNvSpPr/>
          <p:nvPr/>
        </p:nvSpPr>
        <p:spPr>
          <a:xfrm>
            <a:off x="8404560" y="1063440"/>
            <a:ext cx="429840" cy="2232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tools</a:t>
            </a:r>
            <a:endParaRPr/>
          </a:p>
        </p:txBody>
      </p:sp>
      <p:sp>
        <p:nvSpPr>
          <p:cNvPr id="978" name="CustomShape 44"/>
          <p:cNvSpPr/>
          <p:nvPr/>
        </p:nvSpPr>
        <p:spPr>
          <a:xfrm>
            <a:off x="8869680" y="99936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UML ppt visio</a:t>
            </a:r>
            <a:endParaRPr/>
          </a:p>
        </p:txBody>
      </p:sp>
      <p:sp>
        <p:nvSpPr>
          <p:cNvPr id="979" name="CustomShape 45"/>
          <p:cNvSpPr/>
          <p:nvPr/>
        </p:nvSpPr>
        <p:spPr>
          <a:xfrm>
            <a:off x="9052560" y="73152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Paper pencil</a:t>
            </a:r>
            <a:endParaRPr/>
          </a:p>
        </p:txBody>
      </p:sp>
      <p:sp>
        <p:nvSpPr>
          <p:cNvPr id="980" name="CustomShape 46"/>
          <p:cNvSpPr/>
          <p:nvPr/>
        </p:nvSpPr>
        <p:spPr>
          <a:xfrm>
            <a:off x="8892720" y="128016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Vim find grep </a:t>
            </a:r>
            <a:endParaRPr/>
          </a:p>
        </p:txBody>
      </p:sp>
      <p:sp>
        <p:nvSpPr>
          <p:cNvPr id="981" name="CustomShape 47"/>
          <p:cNvSpPr/>
          <p:nvPr/>
        </p:nvSpPr>
        <p:spPr>
          <a:xfrm>
            <a:off x="10172880" y="1188720"/>
            <a:ext cx="12546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Vim cscope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CustomShape 1"/>
          <p:cNvSpPr/>
          <p:nvPr/>
        </p:nvSpPr>
        <p:spPr>
          <a:xfrm>
            <a:off x="23040" y="6534360"/>
            <a:ext cx="431640" cy="23184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4E6B62D2-F765-4E73-837F-D092320A5C75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983" name="CustomShape 2"/>
          <p:cNvSpPr/>
          <p:nvPr/>
        </p:nvSpPr>
        <p:spPr>
          <a:xfrm>
            <a:off x="6243120" y="2642760"/>
            <a:ext cx="5835960" cy="532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984" name="CustomShape 3"/>
          <p:cNvSpPr/>
          <p:nvPr/>
        </p:nvSpPr>
        <p:spPr>
          <a:xfrm>
            <a:off x="6463800" y="3429000"/>
            <a:ext cx="2554200" cy="15480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bluetooth</a:t>
            </a:r>
            <a:endParaRPr/>
          </a:p>
        </p:txBody>
      </p:sp>
      <p:sp>
        <p:nvSpPr>
          <p:cNvPr id="985" name="CustomShape 4"/>
          <p:cNvSpPr/>
          <p:nvPr/>
        </p:nvSpPr>
        <p:spPr>
          <a:xfrm>
            <a:off x="7112160" y="3688920"/>
            <a:ext cx="6674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blueZ</a:t>
            </a:r>
            <a:endParaRPr/>
          </a:p>
        </p:txBody>
      </p:sp>
      <p:sp>
        <p:nvSpPr>
          <p:cNvPr id="986" name="CustomShape 5"/>
          <p:cNvSpPr/>
          <p:nvPr/>
        </p:nvSpPr>
        <p:spPr>
          <a:xfrm>
            <a:off x="7760520" y="4475880"/>
            <a:ext cx="75600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FIFO</a:t>
            </a:r>
            <a:endParaRPr/>
          </a:p>
        </p:txBody>
      </p:sp>
      <p:sp>
        <p:nvSpPr>
          <p:cNvPr id="987" name="CustomShape 6"/>
          <p:cNvSpPr/>
          <p:nvPr/>
        </p:nvSpPr>
        <p:spPr>
          <a:xfrm>
            <a:off x="9417240" y="3367800"/>
            <a:ext cx="2446200" cy="173052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wifi</a:t>
            </a:r>
            <a:endParaRPr/>
          </a:p>
        </p:txBody>
      </p:sp>
      <p:sp>
        <p:nvSpPr>
          <p:cNvPr id="988" name="CustomShape 7"/>
          <p:cNvSpPr/>
          <p:nvPr/>
        </p:nvSpPr>
        <p:spPr>
          <a:xfrm>
            <a:off x="6592320" y="4151880"/>
            <a:ext cx="2043360" cy="300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89" name="CustomShape 8"/>
          <p:cNvSpPr/>
          <p:nvPr/>
        </p:nvSpPr>
        <p:spPr>
          <a:xfrm>
            <a:off x="7968960" y="433476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90" name="CustomShape 9"/>
          <p:cNvSpPr/>
          <p:nvPr/>
        </p:nvSpPr>
        <p:spPr>
          <a:xfrm>
            <a:off x="6592320" y="4527360"/>
            <a:ext cx="1063800" cy="34164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991" name="CustomShape 10"/>
          <p:cNvSpPr/>
          <p:nvPr/>
        </p:nvSpPr>
        <p:spPr>
          <a:xfrm>
            <a:off x="7245360" y="435276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92" name="CustomShape 11"/>
          <p:cNvSpPr/>
          <p:nvPr/>
        </p:nvSpPr>
        <p:spPr>
          <a:xfrm>
            <a:off x="6592320" y="5099040"/>
            <a:ext cx="714960" cy="310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HCI</a:t>
            </a:r>
            <a:endParaRPr/>
          </a:p>
        </p:txBody>
      </p:sp>
      <p:sp>
        <p:nvSpPr>
          <p:cNvPr id="993" name="CustomShape 12"/>
          <p:cNvSpPr/>
          <p:nvPr/>
        </p:nvSpPr>
        <p:spPr>
          <a:xfrm>
            <a:off x="7389000" y="5099040"/>
            <a:ext cx="714960" cy="310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Sensor</a:t>
            </a:r>
            <a:endParaRPr/>
          </a:p>
        </p:txBody>
      </p:sp>
      <p:sp>
        <p:nvSpPr>
          <p:cNvPr id="994" name="CustomShape 13"/>
          <p:cNvSpPr/>
          <p:nvPr/>
        </p:nvSpPr>
        <p:spPr>
          <a:xfrm>
            <a:off x="6859080" y="4809240"/>
            <a:ext cx="185760" cy="311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95" name="CustomShape 14"/>
          <p:cNvSpPr/>
          <p:nvPr/>
        </p:nvSpPr>
        <p:spPr>
          <a:xfrm>
            <a:off x="7454160" y="4832280"/>
            <a:ext cx="185760" cy="311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96" name="CustomShape 15"/>
          <p:cNvSpPr/>
          <p:nvPr/>
        </p:nvSpPr>
        <p:spPr>
          <a:xfrm>
            <a:off x="7968960" y="3007800"/>
            <a:ext cx="187560" cy="12697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97" name="CustomShape 16"/>
          <p:cNvSpPr/>
          <p:nvPr/>
        </p:nvSpPr>
        <p:spPr>
          <a:xfrm>
            <a:off x="7358400" y="405288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998" name="CustomShape 17"/>
          <p:cNvSpPr/>
          <p:nvPr/>
        </p:nvSpPr>
        <p:spPr>
          <a:xfrm>
            <a:off x="10497600" y="4627440"/>
            <a:ext cx="10922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999" name="CustomShape 18"/>
          <p:cNvSpPr/>
          <p:nvPr/>
        </p:nvSpPr>
        <p:spPr>
          <a:xfrm>
            <a:off x="9759600" y="5629680"/>
            <a:ext cx="2015640" cy="7480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Host</a:t>
            </a:r>
            <a:endParaRPr/>
          </a:p>
        </p:txBody>
      </p:sp>
      <p:sp>
        <p:nvSpPr>
          <p:cNvPr id="1000" name="CustomShape 19"/>
          <p:cNvSpPr/>
          <p:nvPr/>
        </p:nvSpPr>
        <p:spPr>
          <a:xfrm>
            <a:off x="9489240" y="4215600"/>
            <a:ext cx="2286000" cy="300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01" name="CustomShape 20"/>
          <p:cNvSpPr/>
          <p:nvPr/>
        </p:nvSpPr>
        <p:spPr>
          <a:xfrm>
            <a:off x="11360160" y="3007800"/>
            <a:ext cx="187560" cy="13014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02" name="CustomShape 21"/>
          <p:cNvSpPr/>
          <p:nvPr/>
        </p:nvSpPr>
        <p:spPr>
          <a:xfrm>
            <a:off x="10993680" y="442440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03" name="CustomShape 22"/>
          <p:cNvSpPr/>
          <p:nvPr/>
        </p:nvSpPr>
        <p:spPr>
          <a:xfrm>
            <a:off x="10406160" y="3773520"/>
            <a:ext cx="66708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RAM</a:t>
            </a:r>
            <a:endParaRPr/>
          </a:p>
        </p:txBody>
      </p:sp>
      <p:sp>
        <p:nvSpPr>
          <p:cNvPr id="1004" name="CustomShape 23"/>
          <p:cNvSpPr/>
          <p:nvPr/>
        </p:nvSpPr>
        <p:spPr>
          <a:xfrm>
            <a:off x="10648800" y="4158720"/>
            <a:ext cx="173160" cy="15192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05" name="CustomShape 24"/>
          <p:cNvSpPr/>
          <p:nvPr/>
        </p:nvSpPr>
        <p:spPr>
          <a:xfrm>
            <a:off x="9633600" y="3773520"/>
            <a:ext cx="667440" cy="3988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Seq</a:t>
            </a:r>
            <a:endParaRPr/>
          </a:p>
        </p:txBody>
      </p:sp>
      <p:sp>
        <p:nvSpPr>
          <p:cNvPr id="1006" name="CustomShape 25"/>
          <p:cNvSpPr/>
          <p:nvPr/>
        </p:nvSpPr>
        <p:spPr>
          <a:xfrm>
            <a:off x="9891000" y="4158720"/>
            <a:ext cx="173160" cy="1641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07" name="CustomShape 26"/>
          <p:cNvSpPr/>
          <p:nvPr/>
        </p:nvSpPr>
        <p:spPr>
          <a:xfrm>
            <a:off x="7302600" y="1629360"/>
            <a:ext cx="635040" cy="3063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CPU</a:t>
            </a:r>
            <a:endParaRPr/>
          </a:p>
        </p:txBody>
      </p:sp>
      <p:sp>
        <p:nvSpPr>
          <p:cNvPr id="1008" name="CustomShape 27"/>
          <p:cNvSpPr/>
          <p:nvPr/>
        </p:nvSpPr>
        <p:spPr>
          <a:xfrm>
            <a:off x="6463800" y="2023920"/>
            <a:ext cx="1761840" cy="300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09" name="CustomShape 28"/>
          <p:cNvSpPr/>
          <p:nvPr/>
        </p:nvSpPr>
        <p:spPr>
          <a:xfrm>
            <a:off x="6860520" y="2212920"/>
            <a:ext cx="184680" cy="5760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10" name="CustomShape 29"/>
          <p:cNvSpPr/>
          <p:nvPr/>
        </p:nvSpPr>
        <p:spPr>
          <a:xfrm>
            <a:off x="7520040" y="193824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11" name="CustomShape 30"/>
          <p:cNvSpPr/>
          <p:nvPr/>
        </p:nvSpPr>
        <p:spPr>
          <a:xfrm>
            <a:off x="7241400" y="2369880"/>
            <a:ext cx="820080" cy="3063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SRAM</a:t>
            </a:r>
            <a:endParaRPr/>
          </a:p>
        </p:txBody>
      </p:sp>
      <p:sp>
        <p:nvSpPr>
          <p:cNvPr id="1012" name="CustomShape 31"/>
          <p:cNvSpPr/>
          <p:nvPr/>
        </p:nvSpPr>
        <p:spPr>
          <a:xfrm>
            <a:off x="7520760" y="220932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13" name="CustomShape 32"/>
          <p:cNvSpPr/>
          <p:nvPr/>
        </p:nvSpPr>
        <p:spPr>
          <a:xfrm>
            <a:off x="10609920" y="5711400"/>
            <a:ext cx="10922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SPI/I2C</a:t>
            </a:r>
            <a:endParaRPr/>
          </a:p>
        </p:txBody>
      </p:sp>
      <p:sp>
        <p:nvSpPr>
          <p:cNvPr id="1014" name="CustomShape 33"/>
          <p:cNvSpPr/>
          <p:nvPr/>
        </p:nvSpPr>
        <p:spPr>
          <a:xfrm>
            <a:off x="10993680" y="4982760"/>
            <a:ext cx="164160" cy="797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</p:sp>
      <p:sp>
        <p:nvSpPr>
          <p:cNvPr id="1015" name="CustomShape 34"/>
          <p:cNvSpPr/>
          <p:nvPr/>
        </p:nvSpPr>
        <p:spPr>
          <a:xfrm>
            <a:off x="8228880" y="3850560"/>
            <a:ext cx="572760" cy="2674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000">
                <a:solidFill>
                  <a:srgbClr val="000000"/>
                </a:solidFill>
                <a:latin typeface="Verdana"/>
                <a:ea typeface="メイリオ"/>
              </a:rPr>
              <a:t>Arbiter</a:t>
            </a:r>
            <a:endParaRPr/>
          </a:p>
        </p:txBody>
      </p:sp>
      <p:sp>
        <p:nvSpPr>
          <p:cNvPr id="1016" name="CustomShape 35"/>
          <p:cNvSpPr/>
          <p:nvPr/>
        </p:nvSpPr>
        <p:spPr>
          <a:xfrm>
            <a:off x="8228880" y="408492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17" name="CustomShape 36"/>
          <p:cNvSpPr/>
          <p:nvPr/>
        </p:nvSpPr>
        <p:spPr>
          <a:xfrm rot="5400000">
            <a:off x="9113400" y="3539880"/>
            <a:ext cx="204840" cy="85788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18" name="Line 37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019" name="CustomShape 38"/>
          <p:cNvSpPr/>
          <p:nvPr/>
        </p:nvSpPr>
        <p:spPr>
          <a:xfrm>
            <a:off x="5595840" y="5557680"/>
            <a:ext cx="522720" cy="3027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メイリオ"/>
              </a:rPr>
              <a:t>Host</a:t>
            </a:r>
            <a:endParaRPr/>
          </a:p>
        </p:txBody>
      </p:sp>
      <p:sp>
        <p:nvSpPr>
          <p:cNvPr id="1020" name="CustomShape 39"/>
          <p:cNvSpPr/>
          <p:nvPr/>
        </p:nvSpPr>
        <p:spPr>
          <a:xfrm>
            <a:off x="2655360" y="2854440"/>
            <a:ext cx="2554200" cy="15480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3G</a:t>
            </a:r>
            <a:endParaRPr/>
          </a:p>
        </p:txBody>
      </p:sp>
      <p:sp>
        <p:nvSpPr>
          <p:cNvPr id="1021" name="CustomShape 40"/>
          <p:cNvSpPr/>
          <p:nvPr/>
        </p:nvSpPr>
        <p:spPr>
          <a:xfrm>
            <a:off x="3303720" y="3114360"/>
            <a:ext cx="6674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socket</a:t>
            </a:r>
            <a:endParaRPr/>
          </a:p>
        </p:txBody>
      </p:sp>
      <p:sp>
        <p:nvSpPr>
          <p:cNvPr id="1022" name="CustomShape 41"/>
          <p:cNvSpPr/>
          <p:nvPr/>
        </p:nvSpPr>
        <p:spPr>
          <a:xfrm>
            <a:off x="3952080" y="3901320"/>
            <a:ext cx="75600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PPP</a:t>
            </a:r>
            <a:endParaRPr/>
          </a:p>
        </p:txBody>
      </p:sp>
      <p:sp>
        <p:nvSpPr>
          <p:cNvPr id="1023" name="CustomShape 42"/>
          <p:cNvSpPr/>
          <p:nvPr/>
        </p:nvSpPr>
        <p:spPr>
          <a:xfrm>
            <a:off x="2783880" y="3577320"/>
            <a:ext cx="2043360" cy="3009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24" name="CustomShape 43"/>
          <p:cNvSpPr/>
          <p:nvPr/>
        </p:nvSpPr>
        <p:spPr>
          <a:xfrm>
            <a:off x="4160520" y="376020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25" name="CustomShape 44"/>
          <p:cNvSpPr/>
          <p:nvPr/>
        </p:nvSpPr>
        <p:spPr>
          <a:xfrm>
            <a:off x="2783880" y="3952800"/>
            <a:ext cx="1063800" cy="34164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tcp</a:t>
            </a:r>
            <a:endParaRPr/>
          </a:p>
        </p:txBody>
      </p:sp>
      <p:sp>
        <p:nvSpPr>
          <p:cNvPr id="1026" name="CustomShape 45"/>
          <p:cNvSpPr/>
          <p:nvPr/>
        </p:nvSpPr>
        <p:spPr>
          <a:xfrm>
            <a:off x="3436920" y="377820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27" name="CustomShape 46"/>
          <p:cNvSpPr/>
          <p:nvPr/>
        </p:nvSpPr>
        <p:spPr>
          <a:xfrm>
            <a:off x="3050640" y="4234680"/>
            <a:ext cx="185760" cy="311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28" name="CustomShape 47"/>
          <p:cNvSpPr/>
          <p:nvPr/>
        </p:nvSpPr>
        <p:spPr>
          <a:xfrm>
            <a:off x="3645720" y="4257720"/>
            <a:ext cx="185760" cy="31176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29" name="CustomShape 48"/>
          <p:cNvSpPr/>
          <p:nvPr/>
        </p:nvSpPr>
        <p:spPr>
          <a:xfrm>
            <a:off x="3549960" y="347832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30" name="CustomShape 49"/>
          <p:cNvSpPr/>
          <p:nvPr/>
        </p:nvSpPr>
        <p:spPr>
          <a:xfrm>
            <a:off x="4420440" y="3276000"/>
            <a:ext cx="572760" cy="2674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1031" name="CustomShape 50"/>
          <p:cNvSpPr/>
          <p:nvPr/>
        </p:nvSpPr>
        <p:spPr>
          <a:xfrm>
            <a:off x="4420440" y="3510360"/>
            <a:ext cx="187560" cy="192600"/>
          </a:xfrm>
          <a:prstGeom prst="upDownArrow">
            <a:avLst>
              <a:gd name="adj1" fmla="val 32297"/>
              <a:gd name="adj2" fmla="val 34711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</p:sp>
      <p:sp>
        <p:nvSpPr>
          <p:cNvPr id="1032" name="CustomShape 51"/>
          <p:cNvSpPr/>
          <p:nvPr/>
        </p:nvSpPr>
        <p:spPr>
          <a:xfrm>
            <a:off x="3566160" y="4533120"/>
            <a:ext cx="1003320" cy="493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Over uart</a:t>
            </a:r>
            <a:endParaRPr/>
          </a:p>
        </p:txBody>
      </p:sp>
      <p:sp>
        <p:nvSpPr>
          <p:cNvPr id="1033" name="CustomShape 52"/>
          <p:cNvSpPr/>
          <p:nvPr/>
        </p:nvSpPr>
        <p:spPr>
          <a:xfrm>
            <a:off x="2743200" y="4663440"/>
            <a:ext cx="714960" cy="310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Usb tty</a:t>
            </a:r>
            <a:endParaRPr/>
          </a:p>
        </p:txBody>
      </p:sp>
      <p:sp>
        <p:nvSpPr>
          <p:cNvPr id="1034" name="CustomShape 53"/>
          <p:cNvSpPr/>
          <p:nvPr/>
        </p:nvSpPr>
        <p:spPr>
          <a:xfrm>
            <a:off x="4663440" y="4716000"/>
            <a:ext cx="1003320" cy="493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Verdana"/>
                <a:ea typeface="メイリオ"/>
              </a:rPr>
              <a:t>ethenet</a:t>
            </a:r>
            <a:endParaRPr/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23040" y="6534360"/>
            <a:ext cx="431640" cy="23184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D3EF6958-7DCB-4978-ADCB-A5DFD986CD4C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036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037" name="CustomShape 3"/>
          <p:cNvSpPr/>
          <p:nvPr/>
        </p:nvSpPr>
        <p:spPr>
          <a:xfrm>
            <a:off x="2655360" y="2854440"/>
            <a:ext cx="2554200" cy="15480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iic</a:t>
            </a:r>
            <a:endParaRPr/>
          </a:p>
        </p:txBody>
      </p:sp>
      <p:sp>
        <p:nvSpPr>
          <p:cNvPr id="1038" name="CustomShape 4"/>
          <p:cNvSpPr/>
          <p:nvPr/>
        </p:nvSpPr>
        <p:spPr>
          <a:xfrm>
            <a:off x="3303720" y="3114360"/>
            <a:ext cx="6674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pic>
        <p:nvPicPr>
          <p:cNvPr id="10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30480" y="3286440"/>
            <a:ext cx="7131240" cy="539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CustomShape 1"/>
          <p:cNvSpPr/>
          <p:nvPr/>
        </p:nvSpPr>
        <p:spPr>
          <a:xfrm>
            <a:off x="23040" y="6534360"/>
            <a:ext cx="431640" cy="23184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9CCFC02E-D16C-4010-BCD9-E4899C95983B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041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042" name="CustomShape 3"/>
          <p:cNvSpPr/>
          <p:nvPr/>
        </p:nvSpPr>
        <p:spPr>
          <a:xfrm>
            <a:off x="2655360" y="2854440"/>
            <a:ext cx="2554200" cy="15480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uart</a:t>
            </a:r>
            <a:endParaRPr/>
          </a:p>
        </p:txBody>
      </p:sp>
      <p:sp>
        <p:nvSpPr>
          <p:cNvPr id="1043" name="CustomShape 4"/>
          <p:cNvSpPr/>
          <p:nvPr/>
        </p:nvSpPr>
        <p:spPr>
          <a:xfrm>
            <a:off x="3303720" y="3114360"/>
            <a:ext cx="6674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pic>
        <p:nvPicPr>
          <p:cNvPr id="10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89840" y="-457200"/>
            <a:ext cx="9063720" cy="6855120"/>
          </a:xfrm>
          <a:prstGeom prst="rect">
            <a:avLst/>
          </a:prstGeom>
          <a:ln>
            <a:noFill/>
          </a:ln>
        </p:spPr>
      </p:pic>
      <p:pic>
        <p:nvPicPr>
          <p:cNvPr id="104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435840" y="-3429000"/>
            <a:ext cx="4588200" cy="440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CustomShape 1"/>
          <p:cNvSpPr/>
          <p:nvPr/>
        </p:nvSpPr>
        <p:spPr>
          <a:xfrm>
            <a:off x="23040" y="6534360"/>
            <a:ext cx="431640" cy="23184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88711BC7-06BB-4A03-B108-D99E8F528D9C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047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048" name="CustomShape 3"/>
          <p:cNvSpPr/>
          <p:nvPr/>
        </p:nvSpPr>
        <p:spPr>
          <a:xfrm>
            <a:off x="2655360" y="2854440"/>
            <a:ext cx="2554200" cy="15480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</a:t>
            </a:r>
            <a:endParaRPr/>
          </a:p>
        </p:txBody>
      </p:sp>
      <p:sp>
        <p:nvSpPr>
          <p:cNvPr id="1049" name="CustomShape 4"/>
          <p:cNvSpPr/>
          <p:nvPr/>
        </p:nvSpPr>
        <p:spPr>
          <a:xfrm>
            <a:off x="3303720" y="3114360"/>
            <a:ext cx="6674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pic>
        <p:nvPicPr>
          <p:cNvPr id="10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023360" y="-639720"/>
            <a:ext cx="9214560" cy="6855120"/>
          </a:xfrm>
          <a:prstGeom prst="rect">
            <a:avLst/>
          </a:prstGeom>
          <a:ln>
            <a:noFill/>
          </a:ln>
        </p:spPr>
      </p:pic>
      <p:pic>
        <p:nvPicPr>
          <p:cNvPr id="105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3075920" y="-3429000"/>
            <a:ext cx="3731040" cy="427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376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Sprizter BLE framework</a:t>
            </a:r>
            <a:endParaRPr/>
          </a:p>
        </p:txBody>
      </p:sp>
      <p:sp>
        <p:nvSpPr>
          <p:cNvPr id="138" name="CustomShape 2"/>
          <p:cNvSpPr/>
          <p:nvPr/>
        </p:nvSpPr>
        <p:spPr>
          <a:xfrm>
            <a:off x="812880" y="1266840"/>
            <a:ext cx="3573360" cy="473688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</p:sp>
      <p:sp>
        <p:nvSpPr>
          <p:cNvPr id="139" name="CustomShape 3"/>
          <p:cNvSpPr/>
          <p:nvPr/>
        </p:nvSpPr>
        <p:spPr>
          <a:xfrm>
            <a:off x="1066680" y="5358600"/>
            <a:ext cx="2954520" cy="453600"/>
          </a:xfrm>
          <a:prstGeom prst="rect">
            <a:avLst/>
          </a:prstGeom>
          <a:gradFill>
            <a:gsLst>
              <a:gs pos="0">
                <a:srgbClr val="8e77ac"/>
              </a:gs>
              <a:gs pos="100000">
                <a:srgbClr val="7f60a4"/>
              </a:gs>
            </a:gsLst>
            <a:lin ang="5400000"/>
          </a:gradFill>
          <a:ln w="6480">
            <a:solidFill>
              <a:srgbClr val="8064a2"/>
            </a:solidFill>
            <a:miter/>
          </a:ln>
        </p:spPr>
      </p:sp>
      <p:sp>
        <p:nvSpPr>
          <p:cNvPr id="140" name="CustomShape 4"/>
          <p:cNvSpPr/>
          <p:nvPr/>
        </p:nvSpPr>
        <p:spPr>
          <a:xfrm>
            <a:off x="1066680" y="2015640"/>
            <a:ext cx="2954880" cy="314136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</p:sp>
      <p:sp>
        <p:nvSpPr>
          <p:cNvPr id="141" name="CustomShape 5"/>
          <p:cNvSpPr/>
          <p:nvPr/>
        </p:nvSpPr>
        <p:spPr>
          <a:xfrm>
            <a:off x="5953680" y="1266840"/>
            <a:ext cx="3812760" cy="4736880"/>
          </a:xfrm>
          <a:prstGeom prst="rect">
            <a:avLst/>
          </a:prstGeom>
          <a:solidFill>
            <a:srgbClr val="ffffff"/>
          </a:solidFill>
          <a:ln w="12600">
            <a:solidFill>
              <a:srgbClr val="4f81bd"/>
            </a:solidFill>
            <a:miter/>
          </a:ln>
        </p:spPr>
      </p:sp>
      <p:sp>
        <p:nvSpPr>
          <p:cNvPr id="142" name="CustomShape 6"/>
          <p:cNvSpPr/>
          <p:nvPr/>
        </p:nvSpPr>
        <p:spPr>
          <a:xfrm>
            <a:off x="2793600" y="1266840"/>
            <a:ext cx="692640" cy="2102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 Black"/>
                <a:ea typeface="ＭＳ Ｐゴシック"/>
              </a:rPr>
              <a:t>Spritzer</a:t>
            </a:r>
            <a:endParaRPr/>
          </a:p>
        </p:txBody>
      </p:sp>
      <p:sp>
        <p:nvSpPr>
          <p:cNvPr id="143" name="CustomShape 7"/>
          <p:cNvSpPr/>
          <p:nvPr/>
        </p:nvSpPr>
        <p:spPr>
          <a:xfrm>
            <a:off x="7517880" y="1272960"/>
            <a:ext cx="570960" cy="2102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 Black"/>
                <a:ea typeface="ＭＳ Ｐゴシック"/>
              </a:rPr>
              <a:t>Nordic</a:t>
            </a:r>
            <a:endParaRPr/>
          </a:p>
        </p:txBody>
      </p:sp>
      <p:sp>
        <p:nvSpPr>
          <p:cNvPr id="144" name="CustomShape 8"/>
          <p:cNvSpPr/>
          <p:nvPr/>
        </p:nvSpPr>
        <p:spPr>
          <a:xfrm>
            <a:off x="1903320" y="5393520"/>
            <a:ext cx="1148400" cy="3564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Hardware PHY Driver</a:t>
            </a:r>
            <a:endParaRPr/>
          </a:p>
        </p:txBody>
      </p:sp>
      <p:sp>
        <p:nvSpPr>
          <p:cNvPr id="145" name="CustomShape 9"/>
          <p:cNvSpPr/>
          <p:nvPr/>
        </p:nvSpPr>
        <p:spPr>
          <a:xfrm>
            <a:off x="6409080" y="5387400"/>
            <a:ext cx="1148400" cy="3564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Hardware PHY Driver</a:t>
            </a:r>
            <a:endParaRPr/>
          </a:p>
        </p:txBody>
      </p:sp>
      <p:sp>
        <p:nvSpPr>
          <p:cNvPr id="146" name="CustomShape 10"/>
          <p:cNvSpPr/>
          <p:nvPr/>
        </p:nvSpPr>
        <p:spPr>
          <a:xfrm>
            <a:off x="1872000" y="4592160"/>
            <a:ext cx="1148400" cy="44496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 PHY</a:t>
            </a:r>
            <a:endParaRPr/>
          </a:p>
        </p:txBody>
      </p:sp>
      <p:sp>
        <p:nvSpPr>
          <p:cNvPr id="147" name="CustomShape 11"/>
          <p:cNvSpPr/>
          <p:nvPr/>
        </p:nvSpPr>
        <p:spPr>
          <a:xfrm>
            <a:off x="6409080" y="4592160"/>
            <a:ext cx="1153080" cy="4878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 PHY</a:t>
            </a:r>
            <a:endParaRPr/>
          </a:p>
        </p:txBody>
      </p:sp>
      <p:sp>
        <p:nvSpPr>
          <p:cNvPr id="148" name="CustomShape 12"/>
          <p:cNvSpPr/>
          <p:nvPr/>
        </p:nvSpPr>
        <p:spPr>
          <a:xfrm>
            <a:off x="1895400" y="3911760"/>
            <a:ext cx="1148400" cy="4482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Transport</a:t>
            </a:r>
            <a:endParaRPr/>
          </a:p>
        </p:txBody>
      </p:sp>
      <p:sp>
        <p:nvSpPr>
          <p:cNvPr id="149" name="CustomShape 13"/>
          <p:cNvSpPr/>
          <p:nvPr/>
        </p:nvSpPr>
        <p:spPr>
          <a:xfrm>
            <a:off x="6409080" y="3879360"/>
            <a:ext cx="1153080" cy="4802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Transport</a:t>
            </a:r>
            <a:endParaRPr/>
          </a:p>
        </p:txBody>
      </p:sp>
      <p:sp>
        <p:nvSpPr>
          <p:cNvPr id="150" name="CustomShape 14"/>
          <p:cNvSpPr/>
          <p:nvPr/>
        </p:nvSpPr>
        <p:spPr>
          <a:xfrm>
            <a:off x="1903320" y="3187800"/>
            <a:ext cx="1148400" cy="3564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Codec</a:t>
            </a:r>
            <a:endParaRPr/>
          </a:p>
        </p:txBody>
      </p:sp>
      <p:sp>
        <p:nvSpPr>
          <p:cNvPr id="151" name="CustomShape 15"/>
          <p:cNvSpPr/>
          <p:nvPr/>
        </p:nvSpPr>
        <p:spPr>
          <a:xfrm>
            <a:off x="1903320" y="2827800"/>
            <a:ext cx="1148400" cy="35640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152" name="CustomShape 16"/>
          <p:cNvSpPr/>
          <p:nvPr/>
        </p:nvSpPr>
        <p:spPr>
          <a:xfrm>
            <a:off x="1903320" y="2118600"/>
            <a:ext cx="1148400" cy="3564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BLE Wrapper</a:t>
            </a:r>
            <a:endParaRPr/>
          </a:p>
        </p:txBody>
      </p:sp>
      <p:sp>
        <p:nvSpPr>
          <p:cNvPr id="153" name="CustomShape 17"/>
          <p:cNvSpPr/>
          <p:nvPr/>
        </p:nvSpPr>
        <p:spPr>
          <a:xfrm>
            <a:off x="1901880" y="1488960"/>
            <a:ext cx="1148400" cy="3564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154" name="CustomShape 18"/>
          <p:cNvSpPr/>
          <p:nvPr/>
        </p:nvSpPr>
        <p:spPr>
          <a:xfrm>
            <a:off x="6397560" y="2753280"/>
            <a:ext cx="1171440" cy="79092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Serialization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Codec</a:t>
            </a:r>
            <a:endParaRPr/>
          </a:p>
        </p:txBody>
      </p:sp>
      <p:sp>
        <p:nvSpPr>
          <p:cNvPr id="155" name="CustomShape 19"/>
          <p:cNvSpPr/>
          <p:nvPr/>
        </p:nvSpPr>
        <p:spPr>
          <a:xfrm>
            <a:off x="8472960" y="2778840"/>
            <a:ext cx="1148400" cy="99756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SoftDevice</a:t>
            </a:r>
            <a:endParaRPr/>
          </a:p>
        </p:txBody>
      </p:sp>
      <p:sp>
        <p:nvSpPr>
          <p:cNvPr id="156" name="CustomShape 20"/>
          <p:cNvSpPr/>
          <p:nvPr/>
        </p:nvSpPr>
        <p:spPr>
          <a:xfrm>
            <a:off x="8155440" y="2775960"/>
            <a:ext cx="315000" cy="100044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 vert="vert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SoftDevice API</a:t>
            </a:r>
            <a:endParaRPr/>
          </a:p>
        </p:txBody>
      </p:sp>
      <p:sp>
        <p:nvSpPr>
          <p:cNvPr id="157" name="CustomShape 21"/>
          <p:cNvSpPr/>
          <p:nvPr/>
        </p:nvSpPr>
        <p:spPr>
          <a:xfrm>
            <a:off x="6402600" y="1605960"/>
            <a:ext cx="1148400" cy="71172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Connectivity firmware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(while loop</a:t>
            </a:r>
            <a:r>
              <a:rPr lang="en-US" sz="900">
                <a:solidFill>
                  <a:srgbClr val="000000"/>
                </a:solidFill>
                <a:latin typeface="Calibri"/>
                <a:ea typeface="ＭＳ Ｐゴシック"/>
              </a:rPr>
              <a:t>)</a:t>
            </a:r>
            <a:endParaRPr/>
          </a:p>
        </p:txBody>
      </p:sp>
      <p:sp>
        <p:nvSpPr>
          <p:cNvPr id="158" name="CustomShape 22"/>
          <p:cNvSpPr/>
          <p:nvPr/>
        </p:nvSpPr>
        <p:spPr>
          <a:xfrm flipV="1">
            <a:off x="2299320" y="2469960"/>
            <a:ext cx="360" cy="35028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</p:sp>
      <p:sp>
        <p:nvSpPr>
          <p:cNvPr id="159" name="CustomShape 23"/>
          <p:cNvSpPr/>
          <p:nvPr/>
        </p:nvSpPr>
        <p:spPr>
          <a:xfrm>
            <a:off x="2119320" y="2655000"/>
            <a:ext cx="58608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 resp</a:t>
            </a:r>
            <a:endParaRPr/>
          </a:p>
        </p:txBody>
      </p:sp>
      <p:sp>
        <p:nvSpPr>
          <p:cNvPr id="160" name="CustomShape 24"/>
          <p:cNvSpPr/>
          <p:nvPr/>
        </p:nvSpPr>
        <p:spPr>
          <a:xfrm flipV="1">
            <a:off x="2829600" y="2478960"/>
            <a:ext cx="360" cy="34164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61" name="CustomShape 25"/>
          <p:cNvSpPr/>
          <p:nvPr/>
        </p:nvSpPr>
        <p:spPr>
          <a:xfrm>
            <a:off x="2617560" y="2599920"/>
            <a:ext cx="69300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 event</a:t>
            </a:r>
            <a:endParaRPr/>
          </a:p>
        </p:txBody>
      </p:sp>
      <p:sp>
        <p:nvSpPr>
          <p:cNvPr id="162" name="CustomShape 26"/>
          <p:cNvSpPr/>
          <p:nvPr/>
        </p:nvSpPr>
        <p:spPr>
          <a:xfrm flipV="1">
            <a:off x="2762280" y="4359960"/>
            <a:ext cx="360" cy="225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63" name="CustomShape 27"/>
          <p:cNvSpPr/>
          <p:nvPr/>
        </p:nvSpPr>
        <p:spPr>
          <a:xfrm>
            <a:off x="2603160" y="4441680"/>
            <a:ext cx="49320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64" name="CustomShape 28"/>
          <p:cNvSpPr/>
          <p:nvPr/>
        </p:nvSpPr>
        <p:spPr>
          <a:xfrm flipH="1">
            <a:off x="2073600" y="4363200"/>
            <a:ext cx="4320" cy="2451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65" name="CustomShape 29"/>
          <p:cNvSpPr/>
          <p:nvPr/>
        </p:nvSpPr>
        <p:spPr>
          <a:xfrm>
            <a:off x="1915920" y="4410000"/>
            <a:ext cx="49320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66" name="CustomShape 30"/>
          <p:cNvSpPr/>
          <p:nvPr/>
        </p:nvSpPr>
        <p:spPr>
          <a:xfrm flipV="1">
            <a:off x="2811960" y="3544200"/>
            <a:ext cx="360" cy="360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67" name="CustomShape 31"/>
          <p:cNvSpPr/>
          <p:nvPr/>
        </p:nvSpPr>
        <p:spPr>
          <a:xfrm>
            <a:off x="2646720" y="3676320"/>
            <a:ext cx="49320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68" name="CustomShape 32"/>
          <p:cNvSpPr/>
          <p:nvPr/>
        </p:nvSpPr>
        <p:spPr>
          <a:xfrm>
            <a:off x="2087280" y="3547800"/>
            <a:ext cx="360" cy="360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69" name="CustomShape 33"/>
          <p:cNvSpPr/>
          <p:nvPr/>
        </p:nvSpPr>
        <p:spPr>
          <a:xfrm>
            <a:off x="1929600" y="3664080"/>
            <a:ext cx="49320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70" name="CustomShape 34"/>
          <p:cNvSpPr/>
          <p:nvPr/>
        </p:nvSpPr>
        <p:spPr>
          <a:xfrm flipV="1">
            <a:off x="2775240" y="5037120"/>
            <a:ext cx="360" cy="34920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71" name="CustomShape 35"/>
          <p:cNvSpPr/>
          <p:nvPr/>
        </p:nvSpPr>
        <p:spPr>
          <a:xfrm>
            <a:off x="2687040" y="5145840"/>
            <a:ext cx="20664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RX</a:t>
            </a:r>
            <a:endParaRPr/>
          </a:p>
        </p:txBody>
      </p:sp>
      <p:sp>
        <p:nvSpPr>
          <p:cNvPr id="172" name="CustomShape 36"/>
          <p:cNvSpPr/>
          <p:nvPr/>
        </p:nvSpPr>
        <p:spPr>
          <a:xfrm>
            <a:off x="2044440" y="5040720"/>
            <a:ext cx="360" cy="31248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73" name="CustomShape 37"/>
          <p:cNvSpPr/>
          <p:nvPr/>
        </p:nvSpPr>
        <p:spPr>
          <a:xfrm>
            <a:off x="1953360" y="5100480"/>
            <a:ext cx="19440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TX</a:t>
            </a:r>
            <a:endParaRPr/>
          </a:p>
        </p:txBody>
      </p:sp>
      <p:sp>
        <p:nvSpPr>
          <p:cNvPr id="174" name="CustomShape 38"/>
          <p:cNvSpPr/>
          <p:nvPr/>
        </p:nvSpPr>
        <p:spPr>
          <a:xfrm flipV="1">
            <a:off x="6648120" y="5075280"/>
            <a:ext cx="360" cy="31104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75" name="CustomShape 39"/>
          <p:cNvSpPr/>
          <p:nvPr/>
        </p:nvSpPr>
        <p:spPr>
          <a:xfrm>
            <a:off x="6543000" y="5162040"/>
            <a:ext cx="206640" cy="179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RX</a:t>
            </a:r>
            <a:endParaRPr/>
          </a:p>
        </p:txBody>
      </p:sp>
      <p:sp>
        <p:nvSpPr>
          <p:cNvPr id="176" name="CustomShape 40"/>
          <p:cNvSpPr/>
          <p:nvPr/>
        </p:nvSpPr>
        <p:spPr>
          <a:xfrm>
            <a:off x="7301160" y="5078880"/>
            <a:ext cx="360" cy="30528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77" name="CustomShape 41"/>
          <p:cNvSpPr/>
          <p:nvPr/>
        </p:nvSpPr>
        <p:spPr>
          <a:xfrm>
            <a:off x="7234920" y="5145840"/>
            <a:ext cx="194400" cy="179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TX</a:t>
            </a:r>
            <a:endParaRPr/>
          </a:p>
        </p:txBody>
      </p:sp>
      <p:sp>
        <p:nvSpPr>
          <p:cNvPr id="178" name="CustomShape 42"/>
          <p:cNvSpPr/>
          <p:nvPr/>
        </p:nvSpPr>
        <p:spPr>
          <a:xfrm flipH="1" flipV="1">
            <a:off x="6640560" y="4354200"/>
            <a:ext cx="360" cy="2311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79" name="CustomShape 43"/>
          <p:cNvSpPr/>
          <p:nvPr/>
        </p:nvSpPr>
        <p:spPr>
          <a:xfrm>
            <a:off x="6604560" y="4410000"/>
            <a:ext cx="49320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80" name="CustomShape 44"/>
          <p:cNvSpPr/>
          <p:nvPr/>
        </p:nvSpPr>
        <p:spPr>
          <a:xfrm flipH="1">
            <a:off x="7353000" y="4363200"/>
            <a:ext cx="3960" cy="2271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81" name="CustomShape 45"/>
          <p:cNvSpPr/>
          <p:nvPr/>
        </p:nvSpPr>
        <p:spPr>
          <a:xfrm>
            <a:off x="7428240" y="4424040"/>
            <a:ext cx="493200" cy="179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82" name="CustomShape 46"/>
          <p:cNvSpPr/>
          <p:nvPr/>
        </p:nvSpPr>
        <p:spPr>
          <a:xfrm flipH="1" flipV="1">
            <a:off x="6640560" y="3561840"/>
            <a:ext cx="360" cy="3103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83" name="CustomShape 47"/>
          <p:cNvSpPr/>
          <p:nvPr/>
        </p:nvSpPr>
        <p:spPr>
          <a:xfrm>
            <a:off x="6462000" y="3682800"/>
            <a:ext cx="493200" cy="179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84" name="CustomShape 48"/>
          <p:cNvSpPr/>
          <p:nvPr/>
        </p:nvSpPr>
        <p:spPr>
          <a:xfrm>
            <a:off x="7347240" y="3565440"/>
            <a:ext cx="3960" cy="31032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85" name="CustomShape 49"/>
          <p:cNvSpPr/>
          <p:nvPr/>
        </p:nvSpPr>
        <p:spPr>
          <a:xfrm>
            <a:off x="7189560" y="3637440"/>
            <a:ext cx="493200" cy="179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186" name="CustomShape 50"/>
          <p:cNvSpPr/>
          <p:nvPr/>
        </p:nvSpPr>
        <p:spPr>
          <a:xfrm>
            <a:off x="6952680" y="2320920"/>
            <a:ext cx="360" cy="45108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87" name="CustomShape 51"/>
          <p:cNvSpPr/>
          <p:nvPr/>
        </p:nvSpPr>
        <p:spPr>
          <a:xfrm>
            <a:off x="6750360" y="2437200"/>
            <a:ext cx="693000" cy="179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 event</a:t>
            </a:r>
            <a:endParaRPr/>
          </a:p>
        </p:txBody>
      </p:sp>
      <p:sp>
        <p:nvSpPr>
          <p:cNvPr id="188" name="CustomShape 52"/>
          <p:cNvSpPr/>
          <p:nvPr/>
        </p:nvSpPr>
        <p:spPr>
          <a:xfrm>
            <a:off x="7536600" y="2922840"/>
            <a:ext cx="61524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89" name="CustomShape 53"/>
          <p:cNvSpPr/>
          <p:nvPr/>
        </p:nvSpPr>
        <p:spPr>
          <a:xfrm flipH="1">
            <a:off x="7533000" y="3282840"/>
            <a:ext cx="615240" cy="36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</p:sp>
      <p:sp>
        <p:nvSpPr>
          <p:cNvPr id="190" name="CustomShape 54"/>
          <p:cNvSpPr/>
          <p:nvPr/>
        </p:nvSpPr>
        <p:spPr>
          <a:xfrm>
            <a:off x="7664040" y="2866680"/>
            <a:ext cx="47484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</a:t>
            </a:r>
            <a:r>
              <a:rPr lang="en-US" sz="60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call</a:t>
            </a:r>
            <a:endParaRPr/>
          </a:p>
        </p:txBody>
      </p:sp>
      <p:sp>
        <p:nvSpPr>
          <p:cNvPr id="191" name="CustomShape 55"/>
          <p:cNvSpPr/>
          <p:nvPr/>
        </p:nvSpPr>
        <p:spPr>
          <a:xfrm>
            <a:off x="7585920" y="3287520"/>
            <a:ext cx="56484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 resp</a:t>
            </a:r>
            <a:endParaRPr/>
          </a:p>
        </p:txBody>
      </p:sp>
      <p:sp>
        <p:nvSpPr>
          <p:cNvPr id="192" name="CustomShape 56"/>
          <p:cNvSpPr/>
          <p:nvPr/>
        </p:nvSpPr>
        <p:spPr>
          <a:xfrm flipV="1" rot="16200000">
            <a:off x="7895880" y="1622160"/>
            <a:ext cx="811800" cy="1490400"/>
          </a:xfrm>
          <a:prstGeom prst="bentConnector2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93" name="CustomShape 57"/>
          <p:cNvSpPr/>
          <p:nvPr/>
        </p:nvSpPr>
        <p:spPr>
          <a:xfrm>
            <a:off x="8514720" y="1917360"/>
            <a:ext cx="671760" cy="179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</a:t>
            </a:r>
            <a:r>
              <a:rPr lang="en-US" sz="70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event</a:t>
            </a:r>
            <a:endParaRPr/>
          </a:p>
        </p:txBody>
      </p:sp>
      <p:sp>
        <p:nvSpPr>
          <p:cNvPr id="194" name="CustomShape 58"/>
          <p:cNvSpPr/>
          <p:nvPr/>
        </p:nvSpPr>
        <p:spPr>
          <a:xfrm flipH="1">
            <a:off x="3052080" y="5497200"/>
            <a:ext cx="334800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95" name="CustomShape 59"/>
          <p:cNvSpPr/>
          <p:nvPr/>
        </p:nvSpPr>
        <p:spPr>
          <a:xfrm>
            <a:off x="3053880" y="5632920"/>
            <a:ext cx="334980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196" name="CustomShape 60"/>
          <p:cNvSpPr/>
          <p:nvPr/>
        </p:nvSpPr>
        <p:spPr>
          <a:xfrm>
            <a:off x="1972800" y="1858320"/>
            <a:ext cx="360" cy="27828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197" name="CustomShape 61"/>
          <p:cNvSpPr/>
          <p:nvPr/>
        </p:nvSpPr>
        <p:spPr>
          <a:xfrm>
            <a:off x="1600200" y="1891440"/>
            <a:ext cx="613080" cy="1796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API call</a:t>
            </a:r>
            <a:endParaRPr/>
          </a:p>
        </p:txBody>
      </p:sp>
      <p:sp>
        <p:nvSpPr>
          <p:cNvPr id="198" name="CustomShape 62"/>
          <p:cNvSpPr/>
          <p:nvPr/>
        </p:nvSpPr>
        <p:spPr>
          <a:xfrm>
            <a:off x="1179000" y="2140200"/>
            <a:ext cx="533160" cy="3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 Black"/>
                <a:ea typeface="ＭＳ Ｐゴシック"/>
              </a:rPr>
              <a:t>BLE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 Black"/>
                <a:ea typeface="ＭＳ Ｐゴシック"/>
              </a:rPr>
              <a:t>Stub</a:t>
            </a:r>
            <a:endParaRPr/>
          </a:p>
        </p:txBody>
      </p:sp>
      <p:sp>
        <p:nvSpPr>
          <p:cNvPr id="199" name="CustomShape 63"/>
          <p:cNvSpPr/>
          <p:nvPr/>
        </p:nvSpPr>
        <p:spPr>
          <a:xfrm>
            <a:off x="1183320" y="5434920"/>
            <a:ext cx="1016280" cy="3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 Black"/>
                <a:ea typeface="ＭＳ Ｐゴシック"/>
              </a:rPr>
              <a:t>Spritzer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 Black"/>
                <a:ea typeface="ＭＳ Ｐゴシック"/>
              </a:rPr>
              <a:t>SDK</a:t>
            </a:r>
            <a:endParaRPr/>
          </a:p>
        </p:txBody>
      </p:sp>
      <p:sp>
        <p:nvSpPr>
          <p:cNvPr id="200" name="CustomShape 64"/>
          <p:cNvSpPr/>
          <p:nvPr/>
        </p:nvSpPr>
        <p:spPr>
          <a:xfrm>
            <a:off x="10208520" y="1851120"/>
            <a:ext cx="1218960" cy="228276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</p:sp>
      <p:sp>
        <p:nvSpPr>
          <p:cNvPr id="201" name="CustomShape 65"/>
          <p:cNvSpPr/>
          <p:nvPr/>
        </p:nvSpPr>
        <p:spPr>
          <a:xfrm>
            <a:off x="10489320" y="1734840"/>
            <a:ext cx="580320" cy="179640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Legend</a:t>
            </a:r>
            <a:endParaRPr/>
          </a:p>
        </p:txBody>
      </p:sp>
      <p:sp>
        <p:nvSpPr>
          <p:cNvPr id="202" name="CustomShape 66"/>
          <p:cNvSpPr/>
          <p:nvPr/>
        </p:nvSpPr>
        <p:spPr>
          <a:xfrm>
            <a:off x="10288080" y="1954800"/>
            <a:ext cx="1068840" cy="412920"/>
          </a:xfrm>
          <a:prstGeom prst="rect">
            <a:avLst/>
          </a:prstGeom>
          <a:gradFill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 w="64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Vendor provided</a:t>
            </a:r>
            <a:endParaRPr/>
          </a:p>
        </p:txBody>
      </p:sp>
      <p:sp>
        <p:nvSpPr>
          <p:cNvPr id="203" name="CustomShape 67"/>
          <p:cNvSpPr/>
          <p:nvPr/>
        </p:nvSpPr>
        <p:spPr>
          <a:xfrm>
            <a:off x="10276920" y="2453040"/>
            <a:ext cx="1080360" cy="466200"/>
          </a:xfrm>
          <a:prstGeom prst="rect">
            <a:avLst/>
          </a:prstGeom>
          <a:gradFill>
            <a:gsLst>
              <a:gs pos="0">
                <a:srgbClr val="ddabaa"/>
              </a:gs>
              <a:gs pos="100000">
                <a:srgbClr val="d69e9d"/>
              </a:gs>
            </a:gsLst>
            <a:lin ang="5400000"/>
          </a:gradFill>
          <a:ln w="6480">
            <a:solidFill>
              <a:srgbClr val="c0504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CSC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implement</a:t>
            </a:r>
            <a:endParaRPr/>
          </a:p>
        </p:txBody>
      </p:sp>
      <p:sp>
        <p:nvSpPr>
          <p:cNvPr id="204" name="CustomShape 68"/>
          <p:cNvSpPr/>
          <p:nvPr/>
        </p:nvSpPr>
        <p:spPr>
          <a:xfrm>
            <a:off x="4550040" y="5342760"/>
            <a:ext cx="676080" cy="1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UART</a:t>
            </a:r>
            <a:endParaRPr/>
          </a:p>
        </p:txBody>
      </p:sp>
      <p:sp>
        <p:nvSpPr>
          <p:cNvPr id="205" name="CustomShape 69"/>
          <p:cNvSpPr/>
          <p:nvPr/>
        </p:nvSpPr>
        <p:spPr>
          <a:xfrm flipV="1">
            <a:off x="2827080" y="1845360"/>
            <a:ext cx="360" cy="26604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206" name="CustomShape 70"/>
          <p:cNvSpPr/>
          <p:nvPr/>
        </p:nvSpPr>
        <p:spPr>
          <a:xfrm>
            <a:off x="2674800" y="1904040"/>
            <a:ext cx="712440" cy="26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event</a:t>
            </a:r>
            <a:endParaRPr/>
          </a:p>
        </p:txBody>
      </p:sp>
      <p:sp>
        <p:nvSpPr>
          <p:cNvPr id="207" name="CustomShape 71"/>
          <p:cNvSpPr/>
          <p:nvPr/>
        </p:nvSpPr>
        <p:spPr>
          <a:xfrm flipV="1">
            <a:off x="2308320" y="1823400"/>
            <a:ext cx="360" cy="29160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35000"/>
            </a:custDash>
            <a:miter/>
            <a:tailEnd len="med" type="arrow" w="med"/>
          </a:ln>
        </p:spPr>
      </p:sp>
      <p:sp>
        <p:nvSpPr>
          <p:cNvPr id="208" name="CustomShape 72"/>
          <p:cNvSpPr/>
          <p:nvPr/>
        </p:nvSpPr>
        <p:spPr>
          <a:xfrm>
            <a:off x="1972800" y="1860840"/>
            <a:ext cx="849240" cy="26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API resp</a:t>
            </a:r>
            <a:endParaRPr/>
          </a:p>
        </p:txBody>
      </p:sp>
      <p:sp>
        <p:nvSpPr>
          <p:cNvPr id="209" name="CustomShape 73"/>
          <p:cNvSpPr/>
          <p:nvPr/>
        </p:nvSpPr>
        <p:spPr>
          <a:xfrm>
            <a:off x="2023560" y="2474280"/>
            <a:ext cx="360" cy="3495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210" name="CustomShape 74"/>
          <p:cNvSpPr/>
          <p:nvPr/>
        </p:nvSpPr>
        <p:spPr>
          <a:xfrm>
            <a:off x="1686960" y="2509560"/>
            <a:ext cx="520560" cy="179640"/>
          </a:xfrm>
          <a:prstGeom prst="rect">
            <a:avLst/>
          </a:prstGeom>
          <a:noFill/>
          <a:ln w="12600"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SD call</a:t>
            </a:r>
            <a:endParaRPr/>
          </a:p>
        </p:txBody>
      </p:sp>
      <p:sp>
        <p:nvSpPr>
          <p:cNvPr id="211" name="CustomShape 75"/>
          <p:cNvSpPr/>
          <p:nvPr/>
        </p:nvSpPr>
        <p:spPr>
          <a:xfrm>
            <a:off x="10288080" y="3150360"/>
            <a:ext cx="95760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212" name="CustomShape 76"/>
          <p:cNvSpPr/>
          <p:nvPr/>
        </p:nvSpPr>
        <p:spPr>
          <a:xfrm>
            <a:off x="10276920" y="3478680"/>
            <a:ext cx="95760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arrow" w="med"/>
          </a:ln>
        </p:spPr>
      </p:sp>
      <p:sp>
        <p:nvSpPr>
          <p:cNvPr id="213" name="CustomShape 77"/>
          <p:cNvSpPr/>
          <p:nvPr/>
        </p:nvSpPr>
        <p:spPr>
          <a:xfrm>
            <a:off x="10303920" y="3790440"/>
            <a:ext cx="957600" cy="36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</p:sp>
      <p:sp>
        <p:nvSpPr>
          <p:cNvPr id="214" name="CustomShape 78"/>
          <p:cNvSpPr/>
          <p:nvPr/>
        </p:nvSpPr>
        <p:spPr>
          <a:xfrm>
            <a:off x="10338840" y="2875320"/>
            <a:ext cx="1088640" cy="33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215" name="CustomShape 79"/>
          <p:cNvSpPr/>
          <p:nvPr/>
        </p:nvSpPr>
        <p:spPr>
          <a:xfrm>
            <a:off x="10306800" y="3226680"/>
            <a:ext cx="115236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async call</a:t>
            </a:r>
            <a:endParaRPr/>
          </a:p>
        </p:txBody>
      </p:sp>
      <p:sp>
        <p:nvSpPr>
          <p:cNvPr id="216" name="CustomShape 80"/>
          <p:cNvSpPr/>
          <p:nvPr/>
        </p:nvSpPr>
        <p:spPr>
          <a:xfrm>
            <a:off x="10499760" y="3513600"/>
            <a:ext cx="76680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CustomShape 1"/>
          <p:cNvSpPr/>
          <p:nvPr/>
        </p:nvSpPr>
        <p:spPr>
          <a:xfrm>
            <a:off x="23040" y="6534360"/>
            <a:ext cx="431640" cy="23184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5DCA425A-57AA-4829-B277-844D6D678B8B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053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054" name="CustomShape 3"/>
          <p:cNvSpPr/>
          <p:nvPr/>
        </p:nvSpPr>
        <p:spPr>
          <a:xfrm>
            <a:off x="2655360" y="2854440"/>
            <a:ext cx="2554200" cy="15480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spi</a:t>
            </a:r>
            <a:endParaRPr/>
          </a:p>
        </p:txBody>
      </p:sp>
      <p:sp>
        <p:nvSpPr>
          <p:cNvPr id="1055" name="CustomShape 4"/>
          <p:cNvSpPr/>
          <p:nvPr/>
        </p:nvSpPr>
        <p:spPr>
          <a:xfrm>
            <a:off x="3303720" y="3114360"/>
            <a:ext cx="6674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1056" name="CustomShape 5"/>
          <p:cNvSpPr/>
          <p:nvPr/>
        </p:nvSpPr>
        <p:spPr>
          <a:xfrm>
            <a:off x="4390920" y="548640"/>
            <a:ext cx="9507240" cy="22834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USB</a:t>
            </a:r>
            <a:r>
              <a:rPr lang="en-US">
                <a:latin typeface="Arial"/>
              </a:rPr>
              <a:t>接口的数据线采用差分布线的方式，以保证信号传输的质量，抑制干扰。通常认为信号在传输时采用</a:t>
            </a:r>
            <a:r>
              <a:rPr lang="en-US">
                <a:latin typeface="Arial"/>
              </a:rPr>
              <a:t>3</a:t>
            </a:r>
            <a:r>
              <a:rPr lang="en-US">
                <a:latin typeface="Arial"/>
              </a:rPr>
              <a:t>种方式：单点对单点、差分模式和共模模式。相比于单点对单点模式，差分信号有着明显的不足，就是它需要两根走线，如果</a:t>
            </a:r>
            <a:r>
              <a:rPr lang="en-US">
                <a:latin typeface="Arial"/>
              </a:rPr>
              <a:t>PCB</a:t>
            </a:r>
            <a:r>
              <a:rPr lang="en-US">
                <a:latin typeface="Arial"/>
              </a:rPr>
              <a:t>上信号都采用差分布线的方式，可以想象电路设计者会陷入绝境。但是差分信号又有着其不可替代的优点</a:t>
            </a:r>
            <a:r>
              <a:rPr lang="en-US">
                <a:latin typeface="Arial"/>
              </a:rPr>
              <a:t>[3]</a:t>
            </a:r>
            <a:r>
              <a:rPr lang="en-US">
                <a:latin typeface="Arial"/>
              </a:rPr>
              <a:t>：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1</a:t>
            </a:r>
            <a:r>
              <a:rPr lang="en-US">
                <a:latin typeface="Arial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2</a:t>
            </a:r>
            <a:r>
              <a:rPr lang="en-US">
                <a:latin typeface="Arial"/>
              </a:rPr>
              <a:t>）由于差分信号是电平相同而且反向的两根信号，不需要参考平面作为信号回路，这样就不需要地平面或电源平面的连续性和完整性。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3</a:t>
            </a:r>
            <a:r>
              <a:rPr lang="en-US">
                <a:latin typeface="Arial"/>
              </a:rPr>
              <a:t>）如果两根信号都存在噪声干扰，就可以通过相减来抵消噪声，因此差分信号对信号干扰有着天然的免疫力。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4</a:t>
            </a:r>
            <a:r>
              <a:rPr lang="en-US">
                <a:latin typeface="Arial"/>
              </a:rPr>
              <a:t>）相对于单点信号，差分信号的开关时序会比较精确，因为单点信号受到噪声干扰后时序或占空比通常会发生变化。 </a:t>
            </a: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CustomShape 1"/>
          <p:cNvSpPr/>
          <p:nvPr/>
        </p:nvSpPr>
        <p:spPr>
          <a:xfrm>
            <a:off x="23040" y="6534360"/>
            <a:ext cx="431640" cy="23184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8D5E5F48-EFDD-431F-A5FA-573B9DEE11FF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058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059" name="CustomShape 3"/>
          <p:cNvSpPr/>
          <p:nvPr/>
        </p:nvSpPr>
        <p:spPr>
          <a:xfrm>
            <a:off x="2289600" y="95400"/>
            <a:ext cx="2554200" cy="15480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can</a:t>
            </a:r>
            <a:endParaRPr/>
          </a:p>
        </p:txBody>
      </p:sp>
      <p:sp>
        <p:nvSpPr>
          <p:cNvPr id="1060" name="CustomShape 4"/>
          <p:cNvSpPr/>
          <p:nvPr/>
        </p:nvSpPr>
        <p:spPr>
          <a:xfrm>
            <a:off x="3840480" y="457200"/>
            <a:ext cx="6674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pic>
        <p:nvPicPr>
          <p:cNvPr id="106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83680" y="-3429000"/>
            <a:ext cx="9225720" cy="6855120"/>
          </a:xfrm>
          <a:prstGeom prst="rect">
            <a:avLst/>
          </a:prstGeom>
          <a:ln>
            <a:noFill/>
          </a:ln>
        </p:spPr>
      </p:pic>
      <p:pic>
        <p:nvPicPr>
          <p:cNvPr id="106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10200"/>
            <a:ext cx="7179120" cy="535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CustomShape 1"/>
          <p:cNvSpPr/>
          <p:nvPr/>
        </p:nvSpPr>
        <p:spPr>
          <a:xfrm>
            <a:off x="23040" y="6534360"/>
            <a:ext cx="431640" cy="23184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049A578B-303D-43C0-9771-4CF54C4AE185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064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065" name="CustomShape 3"/>
          <p:cNvSpPr/>
          <p:nvPr/>
        </p:nvSpPr>
        <p:spPr>
          <a:xfrm>
            <a:off x="369720" y="4114800"/>
            <a:ext cx="2554200" cy="15480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usb</a:t>
            </a:r>
            <a:endParaRPr/>
          </a:p>
        </p:txBody>
      </p:sp>
      <p:sp>
        <p:nvSpPr>
          <p:cNvPr id="1066" name="CustomShape 4"/>
          <p:cNvSpPr/>
          <p:nvPr/>
        </p:nvSpPr>
        <p:spPr>
          <a:xfrm>
            <a:off x="793440" y="4754880"/>
            <a:ext cx="6674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1067" name="CustomShape 5"/>
          <p:cNvSpPr/>
          <p:nvPr/>
        </p:nvSpPr>
        <p:spPr>
          <a:xfrm>
            <a:off x="2103480" y="-822960"/>
            <a:ext cx="9507240" cy="228348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USB</a:t>
            </a:r>
            <a:r>
              <a:rPr lang="en-US">
                <a:latin typeface="Arial"/>
              </a:rPr>
              <a:t>接口的数据线采用差分布线的方式，以保证信号传输的质量，抑制干扰。通常认为信号在传输时采用</a:t>
            </a:r>
            <a:r>
              <a:rPr lang="en-US">
                <a:latin typeface="Arial"/>
              </a:rPr>
              <a:t>3</a:t>
            </a:r>
            <a:r>
              <a:rPr lang="en-US">
                <a:latin typeface="Arial"/>
              </a:rPr>
              <a:t>种方式：单点对单点、差分模式和共模模式。相比于单点对单点模式，差分信号有着明显的不足，就是它需要两根走线，如果</a:t>
            </a:r>
            <a:r>
              <a:rPr lang="en-US">
                <a:latin typeface="Arial"/>
              </a:rPr>
              <a:t>PCB</a:t>
            </a:r>
            <a:r>
              <a:rPr lang="en-US">
                <a:latin typeface="Arial"/>
              </a:rPr>
              <a:t>上信号都采用差分布线的方式，可以想象电路设计者会陷入绝境。但是差分信号又有着其不可替代的优点</a:t>
            </a:r>
            <a:r>
              <a:rPr lang="en-US">
                <a:latin typeface="Arial"/>
              </a:rPr>
              <a:t>[3]</a:t>
            </a:r>
            <a:r>
              <a:rPr lang="en-US">
                <a:latin typeface="Arial"/>
              </a:rPr>
              <a:t>：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1</a:t>
            </a:r>
            <a:r>
              <a:rPr lang="en-US">
                <a:latin typeface="Arial"/>
              </a:rPr>
              <a:t>）差分信号在低电平应用时非常有效。因为如果一个信号的电平非常低，那么这个信号就比较容易受到其他信号的干扰，而差分信号使这个信号的电平加倍。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2</a:t>
            </a:r>
            <a:r>
              <a:rPr lang="en-US">
                <a:latin typeface="Arial"/>
              </a:rPr>
              <a:t>）由于差分信号是电平相同而且反向的两根信号，不需要参考平面作为信号回路，这样就不需要地平面或电源平面的连续性和完整性。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3</a:t>
            </a:r>
            <a:r>
              <a:rPr lang="en-US">
                <a:latin typeface="Arial"/>
              </a:rPr>
              <a:t>）如果两根信号都存在噪声干扰，就可以通过相减来抵消噪声，因此差分信号对信号干扰有着天然的免疫力。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　　（</a:t>
            </a:r>
            <a:r>
              <a:rPr lang="en-US">
                <a:latin typeface="Arial"/>
              </a:rPr>
              <a:t>4</a:t>
            </a:r>
            <a:r>
              <a:rPr lang="en-US">
                <a:latin typeface="Arial"/>
              </a:rPr>
              <a:t>）相对于单点信号，差分信号的开关时序会比较精确，因为单点信号受到噪声干扰后时序或占空比通常会发生变化。 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CustomShape 1"/>
          <p:cNvSpPr/>
          <p:nvPr/>
        </p:nvSpPr>
        <p:spPr>
          <a:xfrm>
            <a:off x="23040" y="6534360"/>
            <a:ext cx="431640" cy="23184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6EFAC4AF-898D-4C75-9103-04B44F534DB5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069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070" name="CustomShape 3"/>
          <p:cNvSpPr/>
          <p:nvPr/>
        </p:nvSpPr>
        <p:spPr>
          <a:xfrm>
            <a:off x="2655360" y="2854440"/>
            <a:ext cx="2554200" cy="15480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usb</a:t>
            </a:r>
            <a:endParaRPr/>
          </a:p>
        </p:txBody>
      </p:sp>
      <p:sp>
        <p:nvSpPr>
          <p:cNvPr id="1071" name="CustomShape 4"/>
          <p:cNvSpPr/>
          <p:nvPr/>
        </p:nvSpPr>
        <p:spPr>
          <a:xfrm>
            <a:off x="3303720" y="3114360"/>
            <a:ext cx="66744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pic>
        <p:nvPicPr>
          <p:cNvPr id="10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6000" y="-3429000"/>
            <a:ext cx="7217280" cy="5141160"/>
          </a:xfrm>
          <a:prstGeom prst="rect">
            <a:avLst/>
          </a:prstGeom>
          <a:ln>
            <a:noFill/>
          </a:ln>
        </p:spPr>
      </p:pic>
      <p:pic>
        <p:nvPicPr>
          <p:cNvPr id="107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77920"/>
            <a:ext cx="5007600" cy="1712160"/>
          </a:xfrm>
          <a:prstGeom prst="rect">
            <a:avLst/>
          </a:prstGeom>
          <a:ln>
            <a:noFill/>
          </a:ln>
        </p:spPr>
      </p:pic>
      <p:pic>
        <p:nvPicPr>
          <p:cNvPr id="107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38400" y="1280160"/>
            <a:ext cx="5626800" cy="3150360"/>
          </a:xfrm>
          <a:prstGeom prst="rect">
            <a:avLst/>
          </a:prstGeom>
          <a:ln>
            <a:noFill/>
          </a:ln>
        </p:spPr>
      </p:pic>
      <p:pic>
        <p:nvPicPr>
          <p:cNvPr id="107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66960" y="3429000"/>
            <a:ext cx="5214240" cy="685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CustomShape 1"/>
          <p:cNvSpPr/>
          <p:nvPr/>
        </p:nvSpPr>
        <p:spPr>
          <a:xfrm>
            <a:off x="23040" y="6534360"/>
            <a:ext cx="431640" cy="23184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/>
          <a:p>
            <a:pPr algn="r">
              <a:lnSpc>
                <a:spcPct val="100000"/>
              </a:lnSpc>
            </a:pPr>
            <a:fld id="{D40C0C94-5ACC-49E6-8CAF-D056C53943F0}" type="slidenum">
              <a:rPr lang="en-US" sz="1300">
                <a:solidFill>
                  <a:srgbClr val="ffffff"/>
                </a:solidFill>
                <a:latin typeface="Arial"/>
                <a:ea typeface="メイリオ"/>
              </a:rPr>
              <a:t>&lt;number&gt;</a:t>
            </a:fld>
            <a:endParaRPr/>
          </a:p>
        </p:txBody>
      </p:sp>
      <p:sp>
        <p:nvSpPr>
          <p:cNvPr id="1077" name="Line 2"/>
          <p:cNvSpPr/>
          <p:nvPr/>
        </p:nvSpPr>
        <p:spPr>
          <a:xfrm>
            <a:off x="5306400" y="5516280"/>
            <a:ext cx="677556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078" name="CustomShape 3"/>
          <p:cNvSpPr/>
          <p:nvPr/>
        </p:nvSpPr>
        <p:spPr>
          <a:xfrm>
            <a:off x="2655360" y="2854440"/>
            <a:ext cx="2554200" cy="154800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Verdana"/>
                <a:ea typeface="メイリオ"/>
              </a:rPr>
              <a:t>ethernet</a:t>
            </a:r>
            <a:endParaRPr/>
          </a:p>
        </p:txBody>
      </p:sp>
      <p:sp>
        <p:nvSpPr>
          <p:cNvPr id="1079" name="CustomShape 4"/>
          <p:cNvSpPr/>
          <p:nvPr/>
        </p:nvSpPr>
        <p:spPr>
          <a:xfrm>
            <a:off x="3108960" y="3749040"/>
            <a:ext cx="3289320" cy="7290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Ethernet (IEEE 802.3)</a:t>
            </a:r>
            <a:endParaRPr/>
          </a:p>
        </p:txBody>
      </p:sp>
      <p:pic>
        <p:nvPicPr>
          <p:cNvPr id="10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8960" y="-1374480"/>
            <a:ext cx="12195360" cy="1554840"/>
          </a:xfrm>
          <a:prstGeom prst="rect">
            <a:avLst/>
          </a:prstGeom>
          <a:ln>
            <a:noFill/>
          </a:ln>
        </p:spPr>
      </p:pic>
      <p:pic>
        <p:nvPicPr>
          <p:cNvPr id="108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174880" y="914400"/>
            <a:ext cx="6453000" cy="5209560"/>
          </a:xfrm>
          <a:prstGeom prst="rect">
            <a:avLst/>
          </a:prstGeom>
          <a:ln>
            <a:noFill/>
          </a:ln>
        </p:spPr>
      </p:pic>
      <p:pic>
        <p:nvPicPr>
          <p:cNvPr id="108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406200" y="-2011680"/>
            <a:ext cx="7817040" cy="3740400"/>
          </a:xfrm>
          <a:prstGeom prst="rect">
            <a:avLst/>
          </a:prstGeom>
          <a:ln>
            <a:noFill/>
          </a:ln>
        </p:spPr>
      </p:pic>
      <p:pic>
        <p:nvPicPr>
          <p:cNvPr id="108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-6790320" y="-3429000"/>
            <a:ext cx="10080000" cy="6855480"/>
          </a:xfrm>
          <a:prstGeom prst="rect">
            <a:avLst/>
          </a:prstGeom>
          <a:ln>
            <a:noFill/>
          </a:ln>
        </p:spPr>
      </p:pic>
      <p:pic>
        <p:nvPicPr>
          <p:cNvPr id="108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43080" y="5394960"/>
            <a:ext cx="3769560" cy="3255120"/>
          </a:xfrm>
          <a:prstGeom prst="rect">
            <a:avLst/>
          </a:prstGeom>
          <a:ln>
            <a:noFill/>
          </a:ln>
        </p:spPr>
      </p:pic>
      <p:sp>
        <p:nvSpPr>
          <p:cNvPr id="1085" name="CustomShape 5"/>
          <p:cNvSpPr/>
          <p:nvPr/>
        </p:nvSpPr>
        <p:spPr>
          <a:xfrm>
            <a:off x="5395320" y="7772400"/>
            <a:ext cx="3289320" cy="7290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wrap="none" lIns="90000" rIns="90000" tIns="46800" bIns="46800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交换式以太网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 flipH="1">
            <a:off x="763920" y="54864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EtherNet/IP Typical Configurations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Star Topology</a:t>
            </a:r>
            <a:endParaRPr/>
          </a:p>
          <a:p>
            <a:endParaRPr/>
          </a:p>
        </p:txBody>
      </p:sp>
      <p:sp>
        <p:nvSpPr>
          <p:cNvPr id="1087" name="CustomShape 2"/>
          <p:cNvSpPr/>
          <p:nvPr/>
        </p:nvSpPr>
        <p:spPr>
          <a:xfrm>
            <a:off x="280080" y="165600"/>
            <a:ext cx="11638440" cy="434160"/>
          </a:xfrm>
          <a:prstGeom prst="rect">
            <a:avLst/>
          </a:prstGeom>
          <a:noFill/>
          <a:ln>
            <a:noFill/>
          </a:ln>
        </p:spPr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>
                <a:solidFill>
                  <a:srgbClr val="008000"/>
                </a:solidFill>
                <a:latin typeface="Arial"/>
                <a:ea typeface="メイリオ"/>
              </a:rPr>
              <a:t>HW Components related to HostIF</a:t>
            </a:r>
            <a:endParaRPr/>
          </a:p>
        </p:txBody>
      </p:sp>
      <p:pic>
        <p:nvPicPr>
          <p:cNvPr id="10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1920240"/>
            <a:ext cx="8044200" cy="3929400"/>
          </a:xfrm>
          <a:prstGeom prst="rect">
            <a:avLst/>
          </a:prstGeom>
          <a:ln>
            <a:noFill/>
          </a:ln>
        </p:spPr>
      </p:pic>
      <p:pic>
        <p:nvPicPr>
          <p:cNvPr id="108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229600" y="1665360"/>
            <a:ext cx="4112280" cy="253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CustomShape 1"/>
          <p:cNvSpPr/>
          <p:nvPr/>
        </p:nvSpPr>
        <p:spPr>
          <a:xfrm flipH="1">
            <a:off x="763920" y="54864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EtherNet/IP Typical Configurations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ring Topology</a:t>
            </a:r>
            <a:endParaRPr/>
          </a:p>
          <a:p>
            <a:endParaRPr/>
          </a:p>
        </p:txBody>
      </p:sp>
      <p:sp>
        <p:nvSpPr>
          <p:cNvPr id="1091" name="CustomShape 2"/>
          <p:cNvSpPr/>
          <p:nvPr/>
        </p:nvSpPr>
        <p:spPr>
          <a:xfrm>
            <a:off x="280080" y="165600"/>
            <a:ext cx="11638440" cy="434160"/>
          </a:xfrm>
          <a:prstGeom prst="rect">
            <a:avLst/>
          </a:prstGeom>
          <a:noFill/>
          <a:ln>
            <a:noFill/>
          </a:ln>
        </p:spPr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>
                <a:solidFill>
                  <a:srgbClr val="008000"/>
                </a:solidFill>
                <a:latin typeface="Arial"/>
                <a:ea typeface="メイリオ"/>
              </a:rPr>
              <a:t>HW Components related to HostIF</a:t>
            </a:r>
            <a:endParaRPr/>
          </a:p>
        </p:txBody>
      </p:sp>
      <p:pic>
        <p:nvPicPr>
          <p:cNvPr id="10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5720" y="2194560"/>
            <a:ext cx="6188400" cy="321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ustomShape 1"/>
          <p:cNvSpPr/>
          <p:nvPr/>
        </p:nvSpPr>
        <p:spPr>
          <a:xfrm flipH="1">
            <a:off x="763920" y="54864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EtherNet/IP Typical Configurations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linear Topology</a:t>
            </a:r>
            <a:endParaRPr/>
          </a:p>
          <a:p>
            <a:endParaRPr/>
          </a:p>
        </p:txBody>
      </p:sp>
      <p:sp>
        <p:nvSpPr>
          <p:cNvPr id="1094" name="CustomShape 2"/>
          <p:cNvSpPr/>
          <p:nvPr/>
        </p:nvSpPr>
        <p:spPr>
          <a:xfrm>
            <a:off x="280080" y="165600"/>
            <a:ext cx="11638440" cy="434160"/>
          </a:xfrm>
          <a:prstGeom prst="rect">
            <a:avLst/>
          </a:prstGeom>
          <a:noFill/>
          <a:ln>
            <a:noFill/>
          </a:ln>
        </p:spPr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>
                <a:solidFill>
                  <a:srgbClr val="008000"/>
                </a:solidFill>
                <a:latin typeface="Arial"/>
                <a:ea typeface="メイリオ"/>
              </a:rPr>
              <a:t>HW Components related to HostIF</a:t>
            </a:r>
            <a:endParaRPr/>
          </a:p>
        </p:txBody>
      </p:sp>
      <p:pic>
        <p:nvPicPr>
          <p:cNvPr id="10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90040" y="2560320"/>
            <a:ext cx="6188400" cy="293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097" name="CustomShape 2"/>
          <p:cNvSpPr/>
          <p:nvPr/>
        </p:nvSpPr>
        <p:spPr>
          <a:xfrm>
            <a:off x="6036120" y="1252800"/>
            <a:ext cx="2512800" cy="312156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5041000000" sp="5041000000"/>
            </a:custDash>
            <a:round/>
          </a:ln>
        </p:spPr>
      </p:sp>
      <p:sp>
        <p:nvSpPr>
          <p:cNvPr id="1098" name="CustomShape 3"/>
          <p:cNvSpPr/>
          <p:nvPr/>
        </p:nvSpPr>
        <p:spPr>
          <a:xfrm>
            <a:off x="6810120" y="3484080"/>
            <a:ext cx="965160" cy="6454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Flash</a:t>
            </a:r>
            <a:endParaRPr/>
          </a:p>
        </p:txBody>
      </p:sp>
      <p:sp>
        <p:nvSpPr>
          <p:cNvPr id="1099" name="CustomShape 4"/>
          <p:cNvSpPr/>
          <p:nvPr/>
        </p:nvSpPr>
        <p:spPr>
          <a:xfrm>
            <a:off x="6496560" y="4181760"/>
            <a:ext cx="1978200" cy="190440"/>
          </a:xfrm>
          <a:prstGeom prst="rect">
            <a:avLst/>
          </a:prstGeom>
          <a:noFill/>
          <a:ln>
            <a:noFill/>
          </a:ln>
        </p:spPr>
      </p:sp>
      <p:sp>
        <p:nvSpPr>
          <p:cNvPr id="1100" name="CustomShape 5"/>
          <p:cNvSpPr/>
          <p:nvPr/>
        </p:nvSpPr>
        <p:spPr>
          <a:xfrm>
            <a:off x="6296760" y="1467720"/>
            <a:ext cx="1990800" cy="17226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Note draw</a:t>
            </a:r>
            <a:endParaRPr/>
          </a:p>
        </p:txBody>
      </p:sp>
      <p:sp>
        <p:nvSpPr>
          <p:cNvPr id="1101" name="CustomShape 6"/>
          <p:cNvSpPr/>
          <p:nvPr/>
        </p:nvSpPr>
        <p:spPr>
          <a:xfrm>
            <a:off x="6612840" y="2396160"/>
            <a:ext cx="1445400" cy="7131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102" name="CustomShape 7"/>
          <p:cNvSpPr/>
          <p:nvPr/>
        </p:nvSpPr>
        <p:spPr>
          <a:xfrm>
            <a:off x="6623640" y="1785960"/>
            <a:ext cx="1445400" cy="5306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Paper pencil</a:t>
            </a:r>
            <a:endParaRPr/>
          </a:p>
        </p:txBody>
      </p:sp>
      <p:sp>
        <p:nvSpPr>
          <p:cNvPr id="1103" name="CustomShape 8"/>
          <p:cNvSpPr/>
          <p:nvPr/>
        </p:nvSpPr>
        <p:spPr>
          <a:xfrm>
            <a:off x="7408440" y="2243520"/>
            <a:ext cx="360" cy="133020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104" name="Line 9"/>
          <p:cNvSpPr/>
          <p:nvPr/>
        </p:nvSpPr>
        <p:spPr>
          <a:xfrm flipH="1" flipV="1">
            <a:off x="7293240" y="3193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1105" name="CustomShape 10"/>
          <p:cNvSpPr/>
          <p:nvPr/>
        </p:nvSpPr>
        <p:spPr>
          <a:xfrm>
            <a:off x="7627680" y="3138840"/>
            <a:ext cx="1239480" cy="321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Save log data</a:t>
            </a:r>
            <a:endParaRPr/>
          </a:p>
        </p:txBody>
      </p:sp>
      <p:sp>
        <p:nvSpPr>
          <p:cNvPr id="1106" name="CustomShape 11"/>
          <p:cNvSpPr/>
          <p:nvPr/>
        </p:nvSpPr>
        <p:spPr>
          <a:xfrm>
            <a:off x="2173680" y="1371600"/>
            <a:ext cx="2512800" cy="312156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5041000000" sp="5041000000"/>
            </a:custDash>
            <a:round/>
          </a:ln>
        </p:spPr>
      </p:sp>
      <p:sp>
        <p:nvSpPr>
          <p:cNvPr id="1107" name="CustomShape 12"/>
          <p:cNvSpPr/>
          <p:nvPr/>
        </p:nvSpPr>
        <p:spPr>
          <a:xfrm>
            <a:off x="2947680" y="3602880"/>
            <a:ext cx="965160" cy="6454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eye</a:t>
            </a:r>
            <a:endParaRPr/>
          </a:p>
        </p:txBody>
      </p:sp>
      <p:sp>
        <p:nvSpPr>
          <p:cNvPr id="1108" name="CustomShape 13"/>
          <p:cNvSpPr/>
          <p:nvPr/>
        </p:nvSpPr>
        <p:spPr>
          <a:xfrm>
            <a:off x="2634120" y="4300560"/>
            <a:ext cx="1978200" cy="19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Spritzer Standalone system</a:t>
            </a:r>
            <a:endParaRPr/>
          </a:p>
        </p:txBody>
      </p:sp>
      <p:sp>
        <p:nvSpPr>
          <p:cNvPr id="1109" name="CustomShape 14"/>
          <p:cNvSpPr/>
          <p:nvPr/>
        </p:nvSpPr>
        <p:spPr>
          <a:xfrm>
            <a:off x="2434320" y="1586520"/>
            <a:ext cx="1990800" cy="17226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search</a:t>
            </a:r>
            <a:endParaRPr/>
          </a:p>
        </p:txBody>
      </p:sp>
      <p:sp>
        <p:nvSpPr>
          <p:cNvPr id="1110" name="CustomShape 15"/>
          <p:cNvSpPr/>
          <p:nvPr/>
        </p:nvSpPr>
        <p:spPr>
          <a:xfrm>
            <a:off x="2750400" y="2514960"/>
            <a:ext cx="1445400" cy="7131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book</a:t>
            </a:r>
            <a:endParaRPr/>
          </a:p>
        </p:txBody>
      </p:sp>
      <p:sp>
        <p:nvSpPr>
          <p:cNvPr id="1111" name="CustomShape 16"/>
          <p:cNvSpPr/>
          <p:nvPr/>
        </p:nvSpPr>
        <p:spPr>
          <a:xfrm>
            <a:off x="2761200" y="1904760"/>
            <a:ext cx="1445400" cy="5306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web</a:t>
            </a:r>
            <a:endParaRPr/>
          </a:p>
        </p:txBody>
      </p:sp>
      <p:sp>
        <p:nvSpPr>
          <p:cNvPr id="1112" name="CustomShape 17"/>
          <p:cNvSpPr/>
          <p:nvPr/>
        </p:nvSpPr>
        <p:spPr>
          <a:xfrm>
            <a:off x="3546000" y="2362320"/>
            <a:ext cx="360" cy="133020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113" name="Line 18"/>
          <p:cNvSpPr/>
          <p:nvPr/>
        </p:nvSpPr>
        <p:spPr>
          <a:xfrm flipH="1" flipV="1">
            <a:off x="3430800" y="33120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1114" name="CustomShape 19"/>
          <p:cNvSpPr/>
          <p:nvPr/>
        </p:nvSpPr>
        <p:spPr>
          <a:xfrm>
            <a:off x="3765240" y="3257640"/>
            <a:ext cx="1218600" cy="321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Save log data</a:t>
            </a:r>
            <a:endParaRPr/>
          </a:p>
        </p:txBody>
      </p:sp>
      <p:sp>
        <p:nvSpPr>
          <p:cNvPr id="1115" name="CustomShape 20"/>
          <p:cNvSpPr/>
          <p:nvPr/>
        </p:nvSpPr>
        <p:spPr>
          <a:xfrm>
            <a:off x="1554480" y="2080800"/>
            <a:ext cx="1108080" cy="722880"/>
          </a:xfrm>
          <a:prstGeom prst="flowChartMagneticDrum">
            <a:avLst/>
          </a:prstGeom>
          <a:gradFill>
            <a:gsLst>
              <a:gs pos="0">
                <a:srgbClr val="d0d0d0"/>
              </a:gs>
              <a:gs pos="100000">
                <a:srgbClr val="ededed"/>
              </a:gs>
            </a:gsLst>
            <a:lin ang="16200000"/>
          </a:gradFill>
          <a:ln w="9360">
            <a:solidFill>
              <a:srgbClr val="00000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Host I/F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(SPI)</a:t>
            </a:r>
            <a:endParaRPr/>
          </a:p>
        </p:txBody>
      </p:sp>
      <p:sp>
        <p:nvSpPr>
          <p:cNvPr id="1116" name="CustomShape 21"/>
          <p:cNvSpPr/>
          <p:nvPr/>
        </p:nvSpPr>
        <p:spPr>
          <a:xfrm flipV="1">
            <a:off x="5077800" y="2097360"/>
            <a:ext cx="863280" cy="147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117" name="CustomShape 22"/>
          <p:cNvSpPr/>
          <p:nvPr/>
        </p:nvSpPr>
        <p:spPr>
          <a:xfrm>
            <a:off x="4908960" y="254808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118" name="CustomShape 23"/>
          <p:cNvSpPr/>
          <p:nvPr/>
        </p:nvSpPr>
        <p:spPr>
          <a:xfrm>
            <a:off x="4960440" y="2503440"/>
            <a:ext cx="889200" cy="186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Sensors eys ears </a:t>
            </a:r>
            <a:endParaRPr/>
          </a:p>
        </p:txBody>
      </p:sp>
      <p:sp>
        <p:nvSpPr>
          <p:cNvPr id="1119" name="CustomShape 24"/>
          <p:cNvSpPr/>
          <p:nvPr/>
        </p:nvSpPr>
        <p:spPr>
          <a:xfrm>
            <a:off x="4985280" y="2855880"/>
            <a:ext cx="1534680" cy="67284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>
                <a:solidFill>
                  <a:srgbClr val="000000"/>
                </a:solidFill>
                <a:latin typeface="Arial"/>
                <a:ea typeface="メイリオ"/>
              </a:rPr>
              <a:t>brain</a:t>
            </a:r>
            <a:endParaRPr/>
          </a:p>
        </p:txBody>
      </p:sp>
      <p:sp>
        <p:nvSpPr>
          <p:cNvPr id="1120" name="CustomShape 25"/>
          <p:cNvSpPr/>
          <p:nvPr/>
        </p:nvSpPr>
        <p:spPr>
          <a:xfrm flipH="1">
            <a:off x="5751000" y="2692800"/>
            <a:ext cx="443160" cy="160200"/>
          </a:xfrm>
          <a:prstGeom prst="curvedConnector4">
            <a:avLst>
              <a:gd name="adj1" fmla="val -54283"/>
              <a:gd name="adj2" fmla="val 79052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  <p:sp>
        <p:nvSpPr>
          <p:cNvPr id="1121" name="CustomShape 26"/>
          <p:cNvSpPr/>
          <p:nvPr/>
        </p:nvSpPr>
        <p:spPr>
          <a:xfrm>
            <a:off x="4937760" y="1695240"/>
            <a:ext cx="1215360" cy="222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Find law</a:t>
            </a:r>
            <a:endParaRPr/>
          </a:p>
        </p:txBody>
      </p:sp>
      <p:sp>
        <p:nvSpPr>
          <p:cNvPr id="1122" name="CustomShape 27"/>
          <p:cNvSpPr/>
          <p:nvPr/>
        </p:nvSpPr>
        <p:spPr>
          <a:xfrm>
            <a:off x="5852160" y="731520"/>
            <a:ext cx="1239480" cy="321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raw</a:t>
            </a:r>
            <a:endParaRPr/>
          </a:p>
        </p:txBody>
      </p:sp>
      <p:sp>
        <p:nvSpPr>
          <p:cNvPr id="1123" name="CustomShape 28"/>
          <p:cNvSpPr/>
          <p:nvPr/>
        </p:nvSpPr>
        <p:spPr>
          <a:xfrm>
            <a:off x="9334800" y="1630800"/>
            <a:ext cx="2512800" cy="3121560"/>
          </a:xfrm>
          <a:prstGeom prst="rect">
            <a:avLst/>
          </a:prstGeom>
          <a:solidFill>
            <a:srgbClr val="ffffff"/>
          </a:solidFill>
          <a:ln cap="rnd" w="25560">
            <a:solidFill>
              <a:srgbClr val="4f81bd"/>
            </a:solidFill>
            <a:custDash>
              <a:ds d="5041000000" sp="5041000000"/>
            </a:custDash>
            <a:round/>
          </a:ln>
        </p:spPr>
      </p:sp>
      <p:sp>
        <p:nvSpPr>
          <p:cNvPr id="1124" name="CustomShape 29"/>
          <p:cNvSpPr/>
          <p:nvPr/>
        </p:nvSpPr>
        <p:spPr>
          <a:xfrm>
            <a:off x="12710160" y="3924000"/>
            <a:ext cx="965160" cy="645480"/>
          </a:xfrm>
          <a:prstGeom prst="flowChartMagneticDisk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Distribute store</a:t>
            </a:r>
            <a:endParaRPr/>
          </a:p>
        </p:txBody>
      </p:sp>
      <p:sp>
        <p:nvSpPr>
          <p:cNvPr id="1125" name="CustomShape 30"/>
          <p:cNvSpPr/>
          <p:nvPr/>
        </p:nvSpPr>
        <p:spPr>
          <a:xfrm>
            <a:off x="9795240" y="4559760"/>
            <a:ext cx="1978200" cy="19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メイリオ"/>
              </a:rPr>
              <a:t>Spritzer Standalone system</a:t>
            </a:r>
            <a:endParaRPr/>
          </a:p>
        </p:txBody>
      </p:sp>
      <p:sp>
        <p:nvSpPr>
          <p:cNvPr id="1126" name="CustomShape 31"/>
          <p:cNvSpPr/>
          <p:nvPr/>
        </p:nvSpPr>
        <p:spPr>
          <a:xfrm>
            <a:off x="9595440" y="1845720"/>
            <a:ext cx="1990800" cy="172260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ppt</a:t>
            </a:r>
            <a:endParaRPr/>
          </a:p>
        </p:txBody>
      </p:sp>
      <p:sp>
        <p:nvSpPr>
          <p:cNvPr id="1127" name="CustomShape 32"/>
          <p:cNvSpPr/>
          <p:nvPr/>
        </p:nvSpPr>
        <p:spPr>
          <a:xfrm>
            <a:off x="9595440" y="2774160"/>
            <a:ext cx="1761480" cy="7131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30">
                <a:latin typeface="Arial"/>
              </a:rPr>
              <a:t>Git historycal</a:t>
            </a:r>
            <a:endParaRPr/>
          </a:p>
        </p:txBody>
      </p:sp>
      <p:sp>
        <p:nvSpPr>
          <p:cNvPr id="1128" name="CustomShape 33"/>
          <p:cNvSpPr/>
          <p:nvPr/>
        </p:nvSpPr>
        <p:spPr>
          <a:xfrm>
            <a:off x="9922320" y="2163960"/>
            <a:ext cx="1445400" cy="5306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Arial"/>
                <a:ea typeface="メイリオ"/>
              </a:rPr>
              <a:t>Could fix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メイリオ"/>
              </a:rPr>
              <a:t>improve</a:t>
            </a:r>
            <a:endParaRPr/>
          </a:p>
        </p:txBody>
      </p:sp>
      <p:sp>
        <p:nvSpPr>
          <p:cNvPr id="1129" name="CustomShape 34"/>
          <p:cNvSpPr/>
          <p:nvPr/>
        </p:nvSpPr>
        <p:spPr>
          <a:xfrm>
            <a:off x="10707120" y="2621520"/>
            <a:ext cx="360" cy="133020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130" name="Line 35"/>
          <p:cNvSpPr/>
          <p:nvPr/>
        </p:nvSpPr>
        <p:spPr>
          <a:xfrm flipH="1" flipV="1">
            <a:off x="10591920" y="3571200"/>
            <a:ext cx="720" cy="290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1131" name="CustomShape 36"/>
          <p:cNvSpPr/>
          <p:nvPr/>
        </p:nvSpPr>
        <p:spPr>
          <a:xfrm>
            <a:off x="12527280" y="3474720"/>
            <a:ext cx="1239480" cy="32112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github</a:t>
            </a:r>
            <a:endParaRPr/>
          </a:p>
        </p:txBody>
      </p:sp>
      <p:sp>
        <p:nvSpPr>
          <p:cNvPr id="1132" name="CustomShape 37"/>
          <p:cNvSpPr/>
          <p:nvPr/>
        </p:nvSpPr>
        <p:spPr>
          <a:xfrm flipV="1">
            <a:off x="8551440" y="2262960"/>
            <a:ext cx="863280" cy="147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1133" name="CustomShape 38"/>
          <p:cNvSpPr/>
          <p:nvPr/>
        </p:nvSpPr>
        <p:spPr>
          <a:xfrm flipV="1">
            <a:off x="11850120" y="4294800"/>
            <a:ext cx="863280" cy="147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CustomShape 1"/>
          <p:cNvSpPr/>
          <p:nvPr/>
        </p:nvSpPr>
        <p:spPr>
          <a:xfrm flipH="1">
            <a:off x="763920" y="54864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Cpu mmu</a:t>
            </a:r>
            <a:endParaRPr/>
          </a:p>
          <a:p>
            <a:endParaRPr/>
          </a:p>
        </p:txBody>
      </p:sp>
      <p:sp>
        <p:nvSpPr>
          <p:cNvPr id="1135" name="CustomShape 2"/>
          <p:cNvSpPr/>
          <p:nvPr/>
        </p:nvSpPr>
        <p:spPr>
          <a:xfrm>
            <a:off x="280080" y="165600"/>
            <a:ext cx="11638440" cy="434160"/>
          </a:xfrm>
          <a:prstGeom prst="rect">
            <a:avLst/>
          </a:prstGeom>
          <a:noFill/>
          <a:ln>
            <a:noFill/>
          </a:ln>
        </p:spPr>
        <p:txBody>
          <a:bodyPr lIns="0" rIns="122040" tIns="0" bIns="0" anchor="b"/>
          <a:p>
            <a:pPr>
              <a:lnSpc>
                <a:spcPct val="100000"/>
              </a:lnSpc>
            </a:pPr>
            <a:r>
              <a:rPr b="1" lang="en-US" sz="2600">
                <a:solidFill>
                  <a:srgbClr val="008000"/>
                </a:solidFill>
                <a:latin typeface="Arial"/>
                <a:ea typeface="メイリオ"/>
              </a:rPr>
              <a:t>HW Components related to HostIF</a:t>
            </a:r>
            <a:endParaRPr/>
          </a:p>
        </p:txBody>
      </p:sp>
      <p:pic>
        <p:nvPicPr>
          <p:cNvPr id="11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1381320"/>
            <a:ext cx="6073920" cy="4559760"/>
          </a:xfrm>
          <a:prstGeom prst="rect">
            <a:avLst/>
          </a:prstGeom>
          <a:ln>
            <a:noFill/>
          </a:ln>
        </p:spPr>
      </p:pic>
      <p:pic>
        <p:nvPicPr>
          <p:cNvPr id="11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42280" y="1280160"/>
            <a:ext cx="6073920" cy="455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Sprizter BLE framework -- Tasks</a:t>
            </a:r>
            <a:endParaRPr/>
          </a:p>
        </p:txBody>
      </p:sp>
      <p:sp>
        <p:nvSpPr>
          <p:cNvPr id="218" name="CustomShape 2"/>
          <p:cNvSpPr/>
          <p:nvPr/>
        </p:nvSpPr>
        <p:spPr>
          <a:xfrm>
            <a:off x="343080" y="1009440"/>
            <a:ext cx="11172240" cy="127908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BLE_MainTask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This is the main Task of BLE application. It belongs to application. It includes application layer and BLE stub and UART. It handles BLE command packet send.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Priority:5 LOW(</a:t>
            </a:r>
            <a:r>
              <a:rPr lang="en-US" sz="2000">
                <a:solidFill>
                  <a:srgbClr val="4d4d4d"/>
                </a:solidFill>
                <a:latin typeface="宋体"/>
              </a:rPr>
              <a:t>※</a:t>
            </a:r>
            <a:r>
              <a:rPr lang="en-US" sz="2000">
                <a:solidFill>
                  <a:srgbClr val="4d4d4d"/>
                </a:solidFill>
                <a:latin typeface="Arial"/>
              </a:rPr>
              <a:t>)</a:t>
            </a:r>
            <a:endParaRPr/>
          </a:p>
        </p:txBody>
      </p:sp>
      <p:sp>
        <p:nvSpPr>
          <p:cNvPr id="219" name="CustomShape 3"/>
          <p:cNvSpPr/>
          <p:nvPr/>
        </p:nvSpPr>
        <p:spPr>
          <a:xfrm>
            <a:off x="343080" y="2776680"/>
            <a:ext cx="11172240" cy="127908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BLE_RcvEvtTask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This is BLE event receive Task.it belongs to  BLE framework.it pulls BLE event from message queue and calls Event callback function.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Priority:3 MIDDLE</a:t>
            </a:r>
            <a:endParaRPr/>
          </a:p>
        </p:txBody>
      </p:sp>
      <p:sp>
        <p:nvSpPr>
          <p:cNvPr id="220" name="CustomShape 4"/>
          <p:cNvSpPr/>
          <p:nvPr/>
        </p:nvSpPr>
        <p:spPr>
          <a:xfrm>
            <a:off x="341280" y="4508640"/>
            <a:ext cx="11172240" cy="127908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BLE_RcvUartPollingTask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This is UART receive polling Task.This task receives data from UART port. It is a workaround, because the UART receive callback don’t work well right now.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d4d4d"/>
                </a:solidFill>
                <a:latin typeface="Arial"/>
              </a:rPr>
              <a:t>Priority:2 HIGH</a:t>
            </a:r>
            <a:endParaRPr/>
          </a:p>
        </p:txBody>
      </p:sp>
      <p:sp>
        <p:nvSpPr>
          <p:cNvPr id="221" name="CustomShape 5"/>
          <p:cNvSpPr/>
          <p:nvPr/>
        </p:nvSpPr>
        <p:spPr>
          <a:xfrm>
            <a:off x="5881680" y="5791320"/>
            <a:ext cx="5923800" cy="81648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※</a:t>
            </a: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Priority:BLE_MainTask &lt; BLE_RcvEvtTask &lt; BLE_RcvUartPollingTask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Actual spritzer priority Value we need you suggestion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Line 1"/>
          <p:cNvSpPr/>
          <p:nvPr/>
        </p:nvSpPr>
        <p:spPr>
          <a:xfrm>
            <a:off x="731520" y="484632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139" name="CustomShape 2"/>
          <p:cNvSpPr/>
          <p:nvPr/>
        </p:nvSpPr>
        <p:spPr>
          <a:xfrm>
            <a:off x="2651760" y="-1737360"/>
            <a:ext cx="5120280" cy="1554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WORD</a:t>
            </a:r>
            <a:endParaRPr/>
          </a:p>
        </p:txBody>
      </p:sp>
      <p:sp>
        <p:nvSpPr>
          <p:cNvPr id="1140" name="CustomShape 3"/>
          <p:cNvSpPr/>
          <p:nvPr/>
        </p:nvSpPr>
        <p:spPr>
          <a:xfrm>
            <a:off x="3108960" y="-97884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prefix</a:t>
            </a:r>
            <a:endParaRPr/>
          </a:p>
        </p:txBody>
      </p:sp>
      <p:sp>
        <p:nvSpPr>
          <p:cNvPr id="1141" name="CustomShape 4"/>
          <p:cNvSpPr/>
          <p:nvPr/>
        </p:nvSpPr>
        <p:spPr>
          <a:xfrm>
            <a:off x="4663440" y="-107028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root</a:t>
            </a:r>
            <a:endParaRPr/>
          </a:p>
        </p:txBody>
      </p:sp>
      <p:sp>
        <p:nvSpPr>
          <p:cNvPr id="1142" name="CustomShape 5"/>
          <p:cNvSpPr/>
          <p:nvPr/>
        </p:nvSpPr>
        <p:spPr>
          <a:xfrm>
            <a:off x="897480" y="420624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1, See:</a:t>
            </a:r>
            <a:endParaRPr/>
          </a:p>
        </p:txBody>
      </p:sp>
      <p:sp>
        <p:nvSpPr>
          <p:cNvPr id="1143" name="CustomShape 6"/>
          <p:cNvSpPr/>
          <p:nvPr/>
        </p:nvSpPr>
        <p:spPr>
          <a:xfrm flipH="1">
            <a:off x="2742480" y="385308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Sentence </a:t>
            </a:r>
            <a:endParaRPr/>
          </a:p>
        </p:txBody>
      </p:sp>
      <p:sp>
        <p:nvSpPr>
          <p:cNvPr id="1144" name="CustomShape 7"/>
          <p:cNvSpPr/>
          <p:nvPr/>
        </p:nvSpPr>
        <p:spPr>
          <a:xfrm>
            <a:off x="897480" y="514764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2, Voice read:</a:t>
            </a:r>
            <a:endParaRPr/>
          </a:p>
        </p:txBody>
      </p:sp>
      <p:sp>
        <p:nvSpPr>
          <p:cNvPr id="1145" name="Line 8"/>
          <p:cNvSpPr/>
          <p:nvPr/>
        </p:nvSpPr>
        <p:spPr>
          <a:xfrm>
            <a:off x="4114800" y="4114800"/>
            <a:ext cx="21031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146" name="CustomShape 9"/>
          <p:cNvSpPr/>
          <p:nvPr/>
        </p:nvSpPr>
        <p:spPr>
          <a:xfrm flipH="1">
            <a:off x="6291360" y="385308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paragraph </a:t>
            </a:r>
            <a:endParaRPr/>
          </a:p>
        </p:txBody>
      </p:sp>
      <p:sp>
        <p:nvSpPr>
          <p:cNvPr id="1147" name="CustomShape 10"/>
          <p:cNvSpPr/>
          <p:nvPr/>
        </p:nvSpPr>
        <p:spPr>
          <a:xfrm flipH="1">
            <a:off x="7771680" y="385308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artical </a:t>
            </a:r>
            <a:endParaRPr/>
          </a:p>
        </p:txBody>
      </p:sp>
      <p:sp>
        <p:nvSpPr>
          <p:cNvPr id="1148" name="CustomShape 11"/>
          <p:cNvSpPr/>
          <p:nvPr/>
        </p:nvSpPr>
        <p:spPr>
          <a:xfrm>
            <a:off x="6292440" y="-100584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suffix</a:t>
            </a:r>
            <a:endParaRPr/>
          </a:p>
        </p:txBody>
      </p:sp>
      <p:sp>
        <p:nvSpPr>
          <p:cNvPr id="1149" name="CustomShape 12"/>
          <p:cNvSpPr/>
          <p:nvPr/>
        </p:nvSpPr>
        <p:spPr>
          <a:xfrm>
            <a:off x="2609280" y="1463040"/>
            <a:ext cx="773640" cy="572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x</a:t>
            </a:r>
            <a:endParaRPr/>
          </a:p>
        </p:txBody>
      </p:sp>
      <p:sp>
        <p:nvSpPr>
          <p:cNvPr id="1150" name="CustomShape 13"/>
          <p:cNvSpPr/>
          <p:nvPr/>
        </p:nvSpPr>
        <p:spPr>
          <a:xfrm>
            <a:off x="2517840" y="2444760"/>
            <a:ext cx="773640" cy="572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Y</a:t>
            </a:r>
            <a:endParaRPr/>
          </a:p>
        </p:txBody>
      </p:sp>
      <p:sp>
        <p:nvSpPr>
          <p:cNvPr id="1151" name="CustomShape 14"/>
          <p:cNvSpPr/>
          <p:nvPr/>
        </p:nvSpPr>
        <p:spPr>
          <a:xfrm>
            <a:off x="4084560" y="1645920"/>
            <a:ext cx="1218600" cy="15541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 ,func, force</a:t>
            </a:r>
            <a:endParaRPr/>
          </a:p>
        </p:txBody>
      </p:sp>
      <p:sp>
        <p:nvSpPr>
          <p:cNvPr id="1152" name="Line 15"/>
          <p:cNvSpPr/>
          <p:nvPr/>
        </p:nvSpPr>
        <p:spPr>
          <a:xfrm>
            <a:off x="3383280" y="1828800"/>
            <a:ext cx="4572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153" name="Line 16"/>
          <p:cNvSpPr/>
          <p:nvPr/>
        </p:nvSpPr>
        <p:spPr>
          <a:xfrm>
            <a:off x="3474720" y="2743200"/>
            <a:ext cx="4572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154" name="Line 1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155" name="CustomShape 18"/>
          <p:cNvSpPr/>
          <p:nvPr/>
        </p:nvSpPr>
        <p:spPr>
          <a:xfrm>
            <a:off x="3840480" y="0"/>
            <a:ext cx="1218600" cy="118836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 ,func, force</a:t>
            </a:r>
            <a:endParaRPr/>
          </a:p>
        </p:txBody>
      </p:sp>
      <p:sp>
        <p:nvSpPr>
          <p:cNvPr id="1156" name="CustomShape 19"/>
          <p:cNvSpPr/>
          <p:nvPr/>
        </p:nvSpPr>
        <p:spPr>
          <a:xfrm>
            <a:off x="3066480" y="2993400"/>
            <a:ext cx="773640" cy="5724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Z</a:t>
            </a:r>
            <a:endParaRPr/>
          </a:p>
        </p:txBody>
      </p:sp>
      <p:pic>
        <p:nvPicPr>
          <p:cNvPr id="11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194560" y="-1055160"/>
            <a:ext cx="3237840" cy="2609280"/>
          </a:xfrm>
          <a:prstGeom prst="rect">
            <a:avLst/>
          </a:prstGeom>
          <a:ln>
            <a:noFill/>
          </a:ln>
        </p:spPr>
      </p:pic>
      <p:pic>
        <p:nvPicPr>
          <p:cNvPr id="115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-4754880" y="3259800"/>
            <a:ext cx="4942800" cy="3780720"/>
          </a:xfrm>
          <a:prstGeom prst="rect">
            <a:avLst/>
          </a:prstGeom>
          <a:ln>
            <a:noFill/>
          </a:ln>
        </p:spPr>
      </p:pic>
      <p:pic>
        <p:nvPicPr>
          <p:cNvPr id="115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-182880" y="-3429000"/>
            <a:ext cx="2418480" cy="2675880"/>
          </a:xfrm>
          <a:prstGeom prst="rect">
            <a:avLst/>
          </a:prstGeom>
          <a:ln>
            <a:noFill/>
          </a:ln>
        </p:spPr>
      </p:pic>
      <p:pic>
        <p:nvPicPr>
          <p:cNvPr id="116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0744560" y="-3429000"/>
            <a:ext cx="5714280" cy="4247280"/>
          </a:xfrm>
          <a:prstGeom prst="rect">
            <a:avLst/>
          </a:prstGeom>
          <a:ln>
            <a:noFill/>
          </a:ln>
        </p:spPr>
      </p:pic>
      <p:pic>
        <p:nvPicPr>
          <p:cNvPr id="1161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0729440" y="1604520"/>
            <a:ext cx="3809160" cy="3332880"/>
          </a:xfrm>
          <a:prstGeom prst="rect">
            <a:avLst/>
          </a:prstGeom>
          <a:ln>
            <a:noFill/>
          </a:ln>
        </p:spPr>
      </p:pic>
      <p:pic>
        <p:nvPicPr>
          <p:cNvPr id="1162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11978640" y="4368600"/>
            <a:ext cx="1770840" cy="258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164" name="CustomShape 2"/>
          <p:cNvSpPr/>
          <p:nvPr/>
        </p:nvSpPr>
        <p:spPr>
          <a:xfrm>
            <a:off x="2743200" y="731880"/>
            <a:ext cx="2258640" cy="411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1165" name="CustomShape 3"/>
          <p:cNvSpPr/>
          <p:nvPr/>
        </p:nvSpPr>
        <p:spPr>
          <a:xfrm>
            <a:off x="2907000" y="20808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name</a:t>
            </a:r>
            <a:endParaRPr/>
          </a:p>
        </p:txBody>
      </p:sp>
      <p:sp>
        <p:nvSpPr>
          <p:cNvPr id="1166" name="CustomShape 4"/>
          <p:cNvSpPr/>
          <p:nvPr/>
        </p:nvSpPr>
        <p:spPr>
          <a:xfrm>
            <a:off x="2834640" y="192024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Achillies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Addams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adrian</a:t>
            </a:r>
            <a:endParaRPr/>
          </a:p>
        </p:txBody>
      </p:sp>
      <p:sp>
        <p:nvSpPr>
          <p:cNvPr id="1167" name="CustomShape 5"/>
          <p:cNvSpPr/>
          <p:nvPr/>
        </p:nvSpPr>
        <p:spPr>
          <a:xfrm>
            <a:off x="2815560" y="265176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Julie kelly orielly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6"/>
          <p:cNvSpPr/>
          <p:nvPr/>
        </p:nvSpPr>
        <p:spPr>
          <a:xfrm>
            <a:off x="4644360" y="203652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Ava addams</a:t>
            </a:r>
            <a:endParaRPr/>
          </a:p>
        </p:txBody>
      </p:sp>
      <p:sp>
        <p:nvSpPr>
          <p:cNvPr id="1169" name="CustomShape 7"/>
          <p:cNvSpPr/>
          <p:nvPr/>
        </p:nvSpPr>
        <p:spPr>
          <a:xfrm>
            <a:off x="4857480" y="316836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Nathan adrian</a:t>
            </a:r>
            <a:endParaRPr/>
          </a:p>
        </p:txBody>
      </p:sp>
      <p:pic>
        <p:nvPicPr>
          <p:cNvPr id="11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361880" y="-3429000"/>
            <a:ext cx="4083480" cy="1864080"/>
          </a:xfrm>
          <a:prstGeom prst="rect">
            <a:avLst/>
          </a:prstGeom>
          <a:ln>
            <a:noFill/>
          </a:ln>
        </p:spPr>
      </p:pic>
      <p:pic>
        <p:nvPicPr>
          <p:cNvPr id="11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1978640" y="-1371600"/>
            <a:ext cx="2140200" cy="2140200"/>
          </a:xfrm>
          <a:prstGeom prst="rect">
            <a:avLst/>
          </a:prstGeom>
          <a:ln>
            <a:noFill/>
          </a:ln>
        </p:spPr>
      </p:pic>
      <p:pic>
        <p:nvPicPr>
          <p:cNvPr id="11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400800" y="1097640"/>
            <a:ext cx="12189240" cy="6855120"/>
          </a:xfrm>
          <a:prstGeom prst="rect">
            <a:avLst/>
          </a:prstGeom>
          <a:ln>
            <a:noFill/>
          </a:ln>
        </p:spPr>
      </p:pic>
      <p:sp>
        <p:nvSpPr>
          <p:cNvPr id="1173" name="CustomShape 8"/>
          <p:cNvSpPr/>
          <p:nvPr/>
        </p:nvSpPr>
        <p:spPr>
          <a:xfrm>
            <a:off x="3657600" y="-1803960"/>
            <a:ext cx="1936800" cy="978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Nature and tree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Moon stars</a:t>
            </a:r>
            <a:endParaRPr/>
          </a:p>
        </p:txBody>
      </p:sp>
      <p:sp>
        <p:nvSpPr>
          <p:cNvPr id="1174" name="CustomShape 9"/>
          <p:cNvSpPr/>
          <p:nvPr/>
        </p:nvSpPr>
        <p:spPr>
          <a:xfrm>
            <a:off x="895680" y="-2743200"/>
            <a:ext cx="1936800" cy="978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My campany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My lab library website</a:t>
            </a:r>
            <a:endParaRPr/>
          </a:p>
        </p:txBody>
      </p:sp>
      <p:sp>
        <p:nvSpPr>
          <p:cNvPr id="1175" name="CustomShape 10"/>
          <p:cNvSpPr/>
          <p:nvPr/>
        </p:nvSpPr>
        <p:spPr>
          <a:xfrm>
            <a:off x="2857680" y="-3200400"/>
            <a:ext cx="1936800" cy="9788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Picture &amp; abstraction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Math</a:t>
            </a:r>
            <a:endParaRPr/>
          </a:p>
        </p:txBody>
      </p:sp>
      <p:sp>
        <p:nvSpPr>
          <p:cNvPr id="1176" name="CustomShape 11"/>
          <p:cNvSpPr/>
          <p:nvPr/>
        </p:nvSpPr>
        <p:spPr>
          <a:xfrm flipH="1">
            <a:off x="5373360" y="-328104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LOGO</a:t>
            </a:r>
            <a:endParaRPr/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178" name="CustomShape 2"/>
          <p:cNvSpPr/>
          <p:nvPr/>
        </p:nvSpPr>
        <p:spPr>
          <a:xfrm flipH="1">
            <a:off x="1531800" y="49356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LE single Mode</a:t>
            </a:r>
            <a:endParaRPr/>
          </a:p>
        </p:txBody>
      </p:sp>
      <p:sp>
        <p:nvSpPr>
          <p:cNvPr id="1179" name="CustomShape 3"/>
          <p:cNvSpPr/>
          <p:nvPr/>
        </p:nvSpPr>
        <p:spPr>
          <a:xfrm flipH="1">
            <a:off x="1679760" y="4710240"/>
            <a:ext cx="1913040" cy="780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Low energy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1180" name="CustomShape 4"/>
          <p:cNvSpPr/>
          <p:nvPr/>
        </p:nvSpPr>
        <p:spPr>
          <a:xfrm flipH="1">
            <a:off x="1496880" y="3096000"/>
            <a:ext cx="1821600" cy="595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L2CAP</a:t>
            </a:r>
            <a:endParaRPr/>
          </a:p>
        </p:txBody>
      </p:sp>
      <p:sp>
        <p:nvSpPr>
          <p:cNvPr id="1181" name="CustomShape 5"/>
          <p:cNvSpPr/>
          <p:nvPr/>
        </p:nvSpPr>
        <p:spPr>
          <a:xfrm flipH="1">
            <a:off x="1838160" y="13921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General</a:t>
            </a:r>
            <a:endParaRPr/>
          </a:p>
          <a:p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Attribute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Profile</a:t>
            </a:r>
            <a:endParaRPr/>
          </a:p>
        </p:txBody>
      </p:sp>
      <p:sp>
        <p:nvSpPr>
          <p:cNvPr id="1182" name="CustomShape 6"/>
          <p:cNvSpPr/>
          <p:nvPr/>
        </p:nvSpPr>
        <p:spPr>
          <a:xfrm flipH="1">
            <a:off x="1857600" y="22309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Protocol</a:t>
            </a:r>
            <a:endParaRPr/>
          </a:p>
        </p:txBody>
      </p:sp>
      <p:sp>
        <p:nvSpPr>
          <p:cNvPr id="1183" name="CustomShape 7"/>
          <p:cNvSpPr/>
          <p:nvPr/>
        </p:nvSpPr>
        <p:spPr>
          <a:xfrm>
            <a:off x="1769040" y="405972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layer</a:t>
            </a:r>
            <a:endParaRPr/>
          </a:p>
        </p:txBody>
      </p:sp>
      <p:sp>
        <p:nvSpPr>
          <p:cNvPr id="1184" name="CustomShape 8"/>
          <p:cNvSpPr/>
          <p:nvPr/>
        </p:nvSpPr>
        <p:spPr>
          <a:xfrm>
            <a:off x="1097280" y="274320"/>
            <a:ext cx="2502720" cy="57582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1185" name="CustomShape 9"/>
          <p:cNvSpPr/>
          <p:nvPr/>
        </p:nvSpPr>
        <p:spPr>
          <a:xfrm flipH="1">
            <a:off x="5463720" y="67644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LE single Mode</a:t>
            </a:r>
            <a:endParaRPr/>
          </a:p>
        </p:txBody>
      </p:sp>
      <p:sp>
        <p:nvSpPr>
          <p:cNvPr id="1186" name="CustomShape 10"/>
          <p:cNvSpPr/>
          <p:nvPr/>
        </p:nvSpPr>
        <p:spPr>
          <a:xfrm flipH="1">
            <a:off x="5611680" y="4893120"/>
            <a:ext cx="1913040" cy="780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Low energy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RF</a:t>
            </a:r>
            <a:endParaRPr/>
          </a:p>
        </p:txBody>
      </p:sp>
      <p:sp>
        <p:nvSpPr>
          <p:cNvPr id="1187" name="CustomShape 11"/>
          <p:cNvSpPr/>
          <p:nvPr/>
        </p:nvSpPr>
        <p:spPr>
          <a:xfrm flipH="1">
            <a:off x="5428800" y="3278880"/>
            <a:ext cx="1821600" cy="595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sk_buff</a:t>
            </a:r>
            <a:endParaRPr/>
          </a:p>
        </p:txBody>
      </p:sp>
      <p:sp>
        <p:nvSpPr>
          <p:cNvPr id="1188" name="CustomShape 12"/>
          <p:cNvSpPr/>
          <p:nvPr/>
        </p:nvSpPr>
        <p:spPr>
          <a:xfrm flipH="1">
            <a:off x="5770080" y="157500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socket</a:t>
            </a:r>
            <a:endParaRPr/>
          </a:p>
        </p:txBody>
      </p:sp>
      <p:sp>
        <p:nvSpPr>
          <p:cNvPr id="1189" name="CustomShape 13"/>
          <p:cNvSpPr/>
          <p:nvPr/>
        </p:nvSpPr>
        <p:spPr>
          <a:xfrm flipH="1">
            <a:off x="5789520" y="241380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Protocol</a:t>
            </a:r>
            <a:endParaRPr/>
          </a:p>
        </p:txBody>
      </p:sp>
      <p:sp>
        <p:nvSpPr>
          <p:cNvPr id="1190" name="CustomShape 14"/>
          <p:cNvSpPr/>
          <p:nvPr/>
        </p:nvSpPr>
        <p:spPr>
          <a:xfrm>
            <a:off x="5700960" y="424260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Link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layer</a:t>
            </a:r>
            <a:endParaRPr/>
          </a:p>
        </p:txBody>
      </p:sp>
      <p:sp>
        <p:nvSpPr>
          <p:cNvPr id="1191" name="CustomShape 15"/>
          <p:cNvSpPr/>
          <p:nvPr/>
        </p:nvSpPr>
        <p:spPr>
          <a:xfrm>
            <a:off x="5029200" y="457200"/>
            <a:ext cx="2502720" cy="57582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CustomShape 1"/>
          <p:cNvSpPr/>
          <p:nvPr/>
        </p:nvSpPr>
        <p:spPr>
          <a:xfrm flipH="1">
            <a:off x="183816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PPP 3G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" y="2286000"/>
            <a:ext cx="5959800" cy="4445280"/>
          </a:xfrm>
          <a:prstGeom prst="rect">
            <a:avLst/>
          </a:prstGeom>
          <a:ln>
            <a:noFill/>
          </a:ln>
        </p:spPr>
      </p:pic>
      <p:pic>
        <p:nvPicPr>
          <p:cNvPr id="119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125120" y="2468880"/>
            <a:ext cx="5216760" cy="3835800"/>
          </a:xfrm>
          <a:prstGeom prst="rect">
            <a:avLst/>
          </a:prstGeom>
          <a:ln>
            <a:noFill/>
          </a:ln>
        </p:spPr>
      </p:pic>
      <p:sp>
        <p:nvSpPr>
          <p:cNvPr id="1195" name="CustomShape 2"/>
          <p:cNvSpPr/>
          <p:nvPr/>
        </p:nvSpPr>
        <p:spPr>
          <a:xfrm>
            <a:off x="914400" y="5486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 </a:t>
            </a: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Linux PPP</a:t>
            </a: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详细介绍 </a:t>
            </a:r>
            <a:endParaRPr/>
          </a:p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http://blog.csdn.net/jmq_0000/article/details/7105287</a:t>
            </a:r>
            <a:endParaRPr/>
          </a:p>
        </p:txBody>
      </p:sp>
      <p:pic>
        <p:nvPicPr>
          <p:cNvPr id="119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755320" y="-742680"/>
            <a:ext cx="3569040" cy="302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CustomShape 1"/>
          <p:cNvSpPr/>
          <p:nvPr/>
        </p:nvSpPr>
        <p:spPr>
          <a:xfrm flipH="1">
            <a:off x="1643040" y="1188720"/>
            <a:ext cx="1734840" cy="820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Network driver architecture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98" name="CustomShape 2"/>
          <p:cNvSpPr/>
          <p:nvPr/>
        </p:nvSpPr>
        <p:spPr>
          <a:xfrm>
            <a:off x="914400" y="5486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 </a:t>
            </a:r>
            <a:r>
              <a:rPr lang="en-US" sz="1050">
                <a:solidFill>
                  <a:srgbClr val="000000"/>
                </a:solidFill>
                <a:latin typeface="Arial"/>
                <a:ea typeface="メイリオ"/>
              </a:rPr>
              <a:t>http://www.slideshare.net/hugolu/the-linux-networking-architecture</a:t>
            </a:r>
            <a:endParaRPr/>
          </a:p>
        </p:txBody>
      </p:sp>
      <p:pic>
        <p:nvPicPr>
          <p:cNvPr id="11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1838520"/>
            <a:ext cx="6073920" cy="4559760"/>
          </a:xfrm>
          <a:prstGeom prst="rect">
            <a:avLst/>
          </a:prstGeom>
          <a:ln>
            <a:noFill/>
          </a:ln>
        </p:spPr>
      </p:pic>
      <p:pic>
        <p:nvPicPr>
          <p:cNvPr id="120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004800" y="1674360"/>
            <a:ext cx="6073920" cy="4559760"/>
          </a:xfrm>
          <a:prstGeom prst="rect">
            <a:avLst/>
          </a:prstGeom>
          <a:ln>
            <a:noFill/>
          </a:ln>
        </p:spPr>
      </p:pic>
      <p:pic>
        <p:nvPicPr>
          <p:cNvPr id="120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87400" y="5724360"/>
            <a:ext cx="6073920" cy="455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CustomShape 1"/>
          <p:cNvSpPr/>
          <p:nvPr/>
        </p:nvSpPr>
        <p:spPr>
          <a:xfrm flipH="1">
            <a:off x="183816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03" name="CustomShape 2"/>
          <p:cNvSpPr/>
          <p:nvPr/>
        </p:nvSpPr>
        <p:spPr>
          <a:xfrm>
            <a:off x="914400" y="5486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2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894960" y="1616760"/>
            <a:ext cx="5235840" cy="570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CustomShape 1"/>
          <p:cNvSpPr/>
          <p:nvPr/>
        </p:nvSpPr>
        <p:spPr>
          <a:xfrm flipH="1">
            <a:off x="3837960" y="-126936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x</a:t>
            </a:r>
            <a:endParaRPr/>
          </a:p>
        </p:txBody>
      </p:sp>
      <p:sp>
        <p:nvSpPr>
          <p:cNvPr id="1206" name="CustomShape 2"/>
          <p:cNvSpPr/>
          <p:nvPr/>
        </p:nvSpPr>
        <p:spPr>
          <a:xfrm>
            <a:off x="5029200" y="-27428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y=f(x)</a:t>
            </a:r>
            <a:endParaRPr/>
          </a:p>
        </p:txBody>
      </p:sp>
      <p:sp>
        <p:nvSpPr>
          <p:cNvPr id="1207" name="CustomShape 3"/>
          <p:cNvSpPr/>
          <p:nvPr/>
        </p:nvSpPr>
        <p:spPr>
          <a:xfrm>
            <a:off x="3032280" y="135360"/>
            <a:ext cx="2825640" cy="1136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208" name="CustomShape 4"/>
          <p:cNvSpPr/>
          <p:nvPr/>
        </p:nvSpPr>
        <p:spPr>
          <a:xfrm flipH="1" flipV="1" rot="5400000">
            <a:off x="6075720" y="764640"/>
            <a:ext cx="289440" cy="7207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  <p:sp>
        <p:nvSpPr>
          <p:cNvPr id="1209" name="CustomShape 5"/>
          <p:cNvSpPr/>
          <p:nvPr/>
        </p:nvSpPr>
        <p:spPr>
          <a:xfrm>
            <a:off x="5029560" y="-2040840"/>
            <a:ext cx="1734840" cy="941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f</a:t>
            </a:r>
            <a:endParaRPr/>
          </a:p>
        </p:txBody>
      </p:sp>
      <p:sp>
        <p:nvSpPr>
          <p:cNvPr id="1210" name="CustomShape 6"/>
          <p:cNvSpPr/>
          <p:nvPr/>
        </p:nvSpPr>
        <p:spPr>
          <a:xfrm>
            <a:off x="5120640" y="91440"/>
            <a:ext cx="1330920" cy="758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Stash : list show apply </a:t>
            </a:r>
            <a:endParaRPr/>
          </a:p>
        </p:txBody>
      </p:sp>
      <p:sp>
        <p:nvSpPr>
          <p:cNvPr id="1211" name="CustomShape 7"/>
          <p:cNvSpPr/>
          <p:nvPr/>
        </p:nvSpPr>
        <p:spPr>
          <a:xfrm flipH="1">
            <a:off x="6397920" y="1371600"/>
            <a:ext cx="1918440" cy="5118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Add +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Change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find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+-*/ </a:t>
            </a:r>
            <a:endParaRPr/>
          </a:p>
        </p:txBody>
      </p:sp>
      <p:sp>
        <p:nvSpPr>
          <p:cNvPr id="1212" name="CustomShape 8"/>
          <p:cNvSpPr/>
          <p:nvPr/>
        </p:nvSpPr>
        <p:spPr>
          <a:xfrm flipH="1">
            <a:off x="6581160" y="-126936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Y</a:t>
            </a:r>
            <a:endParaRPr/>
          </a:p>
        </p:txBody>
      </p:sp>
      <p:sp>
        <p:nvSpPr>
          <p:cNvPr id="1213" name="CustomShape 9"/>
          <p:cNvSpPr/>
          <p:nvPr/>
        </p:nvSpPr>
        <p:spPr>
          <a:xfrm flipH="1" flipV="1" rot="5400000">
            <a:off x="5619240" y="-1589400"/>
            <a:ext cx="289440" cy="7207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CustomShape 1"/>
          <p:cNvSpPr/>
          <p:nvPr/>
        </p:nvSpPr>
        <p:spPr>
          <a:xfrm flipH="1">
            <a:off x="1440720" y="-228600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git</a:t>
            </a:r>
            <a:endParaRPr/>
          </a:p>
        </p:txBody>
      </p:sp>
      <p:sp>
        <p:nvSpPr>
          <p:cNvPr id="1215" name="CustomShape 2"/>
          <p:cNvSpPr/>
          <p:nvPr/>
        </p:nvSpPr>
        <p:spPr>
          <a:xfrm>
            <a:off x="548640" y="-301752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sp>
        <p:nvSpPr>
          <p:cNvPr id="1216" name="CustomShape 3"/>
          <p:cNvSpPr/>
          <p:nvPr/>
        </p:nvSpPr>
        <p:spPr>
          <a:xfrm>
            <a:off x="312480" y="-1492560"/>
            <a:ext cx="1971000" cy="112428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repository</a:t>
            </a:r>
            <a:endParaRPr/>
          </a:p>
        </p:txBody>
      </p:sp>
      <p:sp>
        <p:nvSpPr>
          <p:cNvPr id="1217" name="CustomShape 4"/>
          <p:cNvSpPr/>
          <p:nvPr/>
        </p:nvSpPr>
        <p:spPr>
          <a:xfrm>
            <a:off x="3032280" y="135360"/>
            <a:ext cx="2825640" cy="1136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</p:sp>
      <p:sp>
        <p:nvSpPr>
          <p:cNvPr id="1218" name="CustomShape 5"/>
          <p:cNvSpPr/>
          <p:nvPr/>
        </p:nvSpPr>
        <p:spPr>
          <a:xfrm flipH="1" flipV="1" rot="5400000">
            <a:off x="2455200" y="343800"/>
            <a:ext cx="289440" cy="7207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  <p:sp>
        <p:nvSpPr>
          <p:cNvPr id="1219" name="CustomShape 6"/>
          <p:cNvSpPr/>
          <p:nvPr/>
        </p:nvSpPr>
        <p:spPr>
          <a:xfrm>
            <a:off x="595440" y="-274320"/>
            <a:ext cx="1413720" cy="3621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</a:rPr>
              <a:t>Git cmd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</a:rPr>
              <a:t>/bin/git</a:t>
            </a:r>
            <a:endParaRPr/>
          </a:p>
        </p:txBody>
      </p:sp>
      <p:sp>
        <p:nvSpPr>
          <p:cNvPr id="1220" name="CustomShape 7"/>
          <p:cNvSpPr/>
          <p:nvPr/>
        </p:nvSpPr>
        <p:spPr>
          <a:xfrm>
            <a:off x="1737360" y="-1675440"/>
            <a:ext cx="1734840" cy="94140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commits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Head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Fetch head </a:t>
            </a:r>
            <a:endParaRPr/>
          </a:p>
        </p:txBody>
      </p:sp>
      <p:sp>
        <p:nvSpPr>
          <p:cNvPr id="1221" name="CustomShape 8"/>
          <p:cNvSpPr/>
          <p:nvPr/>
        </p:nvSpPr>
        <p:spPr>
          <a:xfrm>
            <a:off x="2049840" y="1463040"/>
            <a:ext cx="1330920" cy="758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メイリオ"/>
              </a:rPr>
              <a:t>Stash : list show apply </a:t>
            </a:r>
            <a:endParaRPr/>
          </a:p>
        </p:txBody>
      </p:sp>
      <p:sp>
        <p:nvSpPr>
          <p:cNvPr id="1222" name="CustomShape 9"/>
          <p:cNvSpPr/>
          <p:nvPr/>
        </p:nvSpPr>
        <p:spPr>
          <a:xfrm flipH="1" flipV="1" rot="5400000">
            <a:off x="1587240" y="-766800"/>
            <a:ext cx="289440" cy="720720"/>
          </a:xfrm>
          <a:prstGeom prst="curvedConnector4">
            <a:avLst>
              <a:gd name="adj1" fmla="val -141126"/>
              <a:gd name="adj2" fmla="val 96059"/>
            </a:avLst>
          </a:prstGeom>
          <a:noFill/>
          <a:ln cap="rnd" w="25560">
            <a:solidFill>
              <a:srgbClr val="000000"/>
            </a:solidFill>
            <a:custDash>
              <a:ds d="5041000000" sp="5041000000"/>
            </a:custDash>
            <a:round/>
            <a:tailEnd len="med" type="arrow" w="med"/>
          </a:ln>
        </p:spPr>
      </p:sp>
      <p:pic>
        <p:nvPicPr>
          <p:cNvPr id="12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9160" y="-2279880"/>
            <a:ext cx="7458480" cy="2826000"/>
          </a:xfrm>
          <a:prstGeom prst="rect">
            <a:avLst/>
          </a:prstGeom>
          <a:ln>
            <a:noFill/>
          </a:ln>
        </p:spPr>
      </p:pic>
      <p:sp>
        <p:nvSpPr>
          <p:cNvPr id="1224" name="CustomShape 10"/>
          <p:cNvSpPr/>
          <p:nvPr/>
        </p:nvSpPr>
        <p:spPr>
          <a:xfrm flipH="1">
            <a:off x="454320" y="365760"/>
            <a:ext cx="729000" cy="254736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Checkout </a:t>
            </a:r>
            <a:endParaRPr/>
          </a:p>
        </p:txBody>
      </p:sp>
      <p:pic>
        <p:nvPicPr>
          <p:cNvPr id="122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047000" y="998280"/>
            <a:ext cx="4759560" cy="3902400"/>
          </a:xfrm>
          <a:prstGeom prst="rect">
            <a:avLst/>
          </a:prstGeom>
          <a:ln>
            <a:noFill/>
          </a:ln>
        </p:spPr>
      </p:pic>
      <p:pic>
        <p:nvPicPr>
          <p:cNvPr id="122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7240" y="3291840"/>
            <a:ext cx="6073920" cy="455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CustomShape 1"/>
          <p:cNvSpPr/>
          <p:nvPr/>
        </p:nvSpPr>
        <p:spPr>
          <a:xfrm flipH="1">
            <a:off x="183816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8" name="CustomShape 2"/>
          <p:cNvSpPr/>
          <p:nvPr/>
        </p:nvSpPr>
        <p:spPr>
          <a:xfrm>
            <a:off x="914400" y="5486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2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00400" y="-1920240"/>
            <a:ext cx="7129800" cy="8683920"/>
          </a:xfrm>
          <a:prstGeom prst="rect">
            <a:avLst/>
          </a:prstGeom>
          <a:ln>
            <a:noFill/>
          </a:ln>
        </p:spPr>
      </p:pic>
      <p:pic>
        <p:nvPicPr>
          <p:cNvPr id="123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95360" y="3200400"/>
            <a:ext cx="9731520" cy="6855120"/>
          </a:xfrm>
          <a:prstGeom prst="rect">
            <a:avLst/>
          </a:prstGeom>
          <a:ln>
            <a:noFill/>
          </a:ln>
        </p:spPr>
      </p:pic>
      <p:pic>
        <p:nvPicPr>
          <p:cNvPr id="123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978640" y="-1005840"/>
            <a:ext cx="4759560" cy="356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ustomShape 1"/>
          <p:cNvSpPr/>
          <p:nvPr/>
        </p:nvSpPr>
        <p:spPr>
          <a:xfrm flipH="1">
            <a:off x="183816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bus</a:t>
            </a:r>
            <a:endParaRPr/>
          </a:p>
        </p:txBody>
      </p:sp>
      <p:sp>
        <p:nvSpPr>
          <p:cNvPr id="1233" name="CustomShape 2"/>
          <p:cNvSpPr/>
          <p:nvPr/>
        </p:nvSpPr>
        <p:spPr>
          <a:xfrm flipH="1">
            <a:off x="1368720" y="229644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Serial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paralel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34" name="CustomShape 3"/>
          <p:cNvSpPr/>
          <p:nvPr/>
        </p:nvSpPr>
        <p:spPr>
          <a:xfrm flipH="1">
            <a:off x="1166400" y="39319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clock</a:t>
            </a:r>
            <a:endParaRPr/>
          </a:p>
        </p:txBody>
      </p:sp>
      <p:sp>
        <p:nvSpPr>
          <p:cNvPr id="1235" name="CustomShape 4"/>
          <p:cNvSpPr/>
          <p:nvPr/>
        </p:nvSpPr>
        <p:spPr>
          <a:xfrm>
            <a:off x="2998440" y="2334600"/>
            <a:ext cx="1299600" cy="347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uart</a:t>
            </a:r>
            <a:endParaRPr/>
          </a:p>
        </p:txBody>
      </p:sp>
      <p:sp>
        <p:nvSpPr>
          <p:cNvPr id="1236" name="CustomShape 5"/>
          <p:cNvSpPr/>
          <p:nvPr/>
        </p:nvSpPr>
        <p:spPr>
          <a:xfrm>
            <a:off x="4660920" y="2357280"/>
            <a:ext cx="1502640" cy="3348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usb</a:t>
            </a:r>
            <a:endParaRPr/>
          </a:p>
        </p:txBody>
      </p:sp>
      <p:sp>
        <p:nvSpPr>
          <p:cNvPr id="1237" name="CustomShape 6"/>
          <p:cNvSpPr/>
          <p:nvPr/>
        </p:nvSpPr>
        <p:spPr>
          <a:xfrm>
            <a:off x="6520320" y="238176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Spi/iic</a:t>
            </a:r>
            <a:endParaRPr/>
          </a:p>
        </p:txBody>
      </p:sp>
      <p:sp>
        <p:nvSpPr>
          <p:cNvPr id="1238" name="CustomShape 7"/>
          <p:cNvSpPr/>
          <p:nvPr/>
        </p:nvSpPr>
        <p:spPr>
          <a:xfrm>
            <a:off x="8595720" y="2406960"/>
            <a:ext cx="1231200" cy="3013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rs232</a:t>
            </a:r>
            <a:endParaRPr/>
          </a:p>
        </p:txBody>
      </p:sp>
      <p:sp>
        <p:nvSpPr>
          <p:cNvPr id="1239" name="CustomShape 8"/>
          <p:cNvSpPr/>
          <p:nvPr/>
        </p:nvSpPr>
        <p:spPr>
          <a:xfrm>
            <a:off x="10436400" y="2406960"/>
            <a:ext cx="1231200" cy="301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I-wire</a:t>
            </a:r>
            <a:endParaRPr/>
          </a:p>
        </p:txBody>
      </p:sp>
      <p:sp>
        <p:nvSpPr>
          <p:cNvPr id="1240" name="CustomShape 9"/>
          <p:cNvSpPr/>
          <p:nvPr/>
        </p:nvSpPr>
        <p:spPr>
          <a:xfrm flipH="1" flipV="1">
            <a:off x="3678120" y="3191040"/>
            <a:ext cx="1737360" cy="39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arrow" w="lg"/>
          </a:ln>
        </p:spPr>
      </p:sp>
      <p:sp>
        <p:nvSpPr>
          <p:cNvPr id="1241" name="CustomShape 10"/>
          <p:cNvSpPr/>
          <p:nvPr/>
        </p:nvSpPr>
        <p:spPr>
          <a:xfrm>
            <a:off x="3549600" y="2840400"/>
            <a:ext cx="19868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BUTTON_CHANGE</a:t>
            </a:r>
            <a:endParaRPr/>
          </a:p>
        </p:txBody>
      </p:sp>
      <p:sp>
        <p:nvSpPr>
          <p:cNvPr id="1242" name="CustomShape 11"/>
          <p:cNvSpPr/>
          <p:nvPr/>
        </p:nvSpPr>
        <p:spPr>
          <a:xfrm>
            <a:off x="10451160" y="2949120"/>
            <a:ext cx="1231200" cy="30132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Pci-e</a:t>
            </a:r>
            <a:endParaRPr/>
          </a:p>
        </p:txBody>
      </p:sp>
      <p:sp>
        <p:nvSpPr>
          <p:cNvPr id="1243" name="CustomShape 12"/>
          <p:cNvSpPr/>
          <p:nvPr/>
        </p:nvSpPr>
        <p:spPr>
          <a:xfrm>
            <a:off x="2651760" y="4297680"/>
            <a:ext cx="1186200" cy="72900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000">
                <a:latin typeface="Arial"/>
              </a:rPr>
              <a:t>Sync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Arial"/>
              </a:rPr>
              <a:t>async</a:t>
            </a:r>
            <a:endParaRPr/>
          </a:p>
        </p:txBody>
      </p:sp>
      <p:sp>
        <p:nvSpPr>
          <p:cNvPr id="1244" name="CustomShape 13"/>
          <p:cNvSpPr/>
          <p:nvPr/>
        </p:nvSpPr>
        <p:spPr>
          <a:xfrm>
            <a:off x="3978720" y="4114800"/>
            <a:ext cx="1505160" cy="29808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Spi/iic</a:t>
            </a:r>
            <a:endParaRPr/>
          </a:p>
        </p:txBody>
      </p:sp>
      <p:sp>
        <p:nvSpPr>
          <p:cNvPr id="1245" name="CustomShape 14"/>
          <p:cNvSpPr/>
          <p:nvPr/>
        </p:nvSpPr>
        <p:spPr>
          <a:xfrm>
            <a:off x="4001400" y="4754880"/>
            <a:ext cx="1299600" cy="347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uart</a:t>
            </a:r>
            <a:endParaRPr/>
          </a:p>
        </p:txBody>
      </p:sp>
      <p:sp>
        <p:nvSpPr>
          <p:cNvPr id="1246" name="CustomShape 15"/>
          <p:cNvSpPr/>
          <p:nvPr/>
        </p:nvSpPr>
        <p:spPr>
          <a:xfrm>
            <a:off x="5577840" y="4754880"/>
            <a:ext cx="1502640" cy="3348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usb</a:t>
            </a:r>
            <a:endParaRPr/>
          </a:p>
        </p:txBody>
      </p:sp>
      <p:sp>
        <p:nvSpPr>
          <p:cNvPr id="1247" name="CustomShape 16"/>
          <p:cNvSpPr/>
          <p:nvPr/>
        </p:nvSpPr>
        <p:spPr>
          <a:xfrm>
            <a:off x="3140640" y="1845000"/>
            <a:ext cx="1299600" cy="34704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pci</a:t>
            </a:r>
            <a:endParaRPr/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Sprizter BLE framework -- Tasks</a:t>
            </a:r>
            <a:endParaRPr/>
          </a:p>
        </p:txBody>
      </p:sp>
      <p:sp>
        <p:nvSpPr>
          <p:cNvPr id="223" name="CustomShape 2"/>
          <p:cNvSpPr/>
          <p:nvPr/>
        </p:nvSpPr>
        <p:spPr>
          <a:xfrm>
            <a:off x="1227600" y="1537560"/>
            <a:ext cx="3526920" cy="39081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</p:sp>
      <p:sp>
        <p:nvSpPr>
          <p:cNvPr id="224" name="CustomShape 3"/>
          <p:cNvSpPr/>
          <p:nvPr/>
        </p:nvSpPr>
        <p:spPr>
          <a:xfrm>
            <a:off x="7065720" y="3194280"/>
            <a:ext cx="1872720" cy="105660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 receive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event Task</a:t>
            </a:r>
            <a:endParaRPr/>
          </a:p>
        </p:txBody>
      </p:sp>
      <p:sp>
        <p:nvSpPr>
          <p:cNvPr id="225" name="CustomShape 4"/>
          <p:cNvSpPr/>
          <p:nvPr/>
        </p:nvSpPr>
        <p:spPr>
          <a:xfrm>
            <a:off x="1589760" y="1869120"/>
            <a:ext cx="2802240" cy="42840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Application</a:t>
            </a:r>
            <a:endParaRPr/>
          </a:p>
        </p:txBody>
      </p:sp>
      <p:sp>
        <p:nvSpPr>
          <p:cNvPr id="226" name="CustomShape 5"/>
          <p:cNvSpPr/>
          <p:nvPr/>
        </p:nvSpPr>
        <p:spPr>
          <a:xfrm>
            <a:off x="1587240" y="3200400"/>
            <a:ext cx="1401840" cy="105048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SEND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 CMD</a:t>
            </a:r>
            <a:endParaRPr/>
          </a:p>
        </p:txBody>
      </p:sp>
      <p:sp>
        <p:nvSpPr>
          <p:cNvPr id="227" name="CustomShape 6"/>
          <p:cNvSpPr/>
          <p:nvPr/>
        </p:nvSpPr>
        <p:spPr>
          <a:xfrm>
            <a:off x="2055240" y="2300760"/>
            <a:ext cx="360" cy="89604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228" name="CustomShape 7"/>
          <p:cNvSpPr/>
          <p:nvPr/>
        </p:nvSpPr>
        <p:spPr>
          <a:xfrm>
            <a:off x="3778200" y="4254480"/>
            <a:ext cx="360" cy="639000"/>
          </a:xfrm>
          <a:prstGeom prst="straightConnector1">
            <a:avLst/>
          </a:prstGeom>
          <a:noFill/>
          <a:ln w="38160">
            <a:solidFill>
              <a:srgbClr val="fac090"/>
            </a:solidFill>
            <a:miter/>
            <a:headEnd len="med" type="arrow" w="med"/>
          </a:ln>
        </p:spPr>
      </p:sp>
      <p:sp>
        <p:nvSpPr>
          <p:cNvPr id="229" name="CustomShape 8"/>
          <p:cNvSpPr/>
          <p:nvPr/>
        </p:nvSpPr>
        <p:spPr>
          <a:xfrm>
            <a:off x="1587240" y="4897080"/>
            <a:ext cx="2804760" cy="40356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UART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driver</a:t>
            </a:r>
            <a:endParaRPr/>
          </a:p>
        </p:txBody>
      </p:sp>
      <p:sp>
        <p:nvSpPr>
          <p:cNvPr id="230" name="CustomShape 9"/>
          <p:cNvSpPr/>
          <p:nvPr/>
        </p:nvSpPr>
        <p:spPr>
          <a:xfrm>
            <a:off x="2055240" y="4254480"/>
            <a:ext cx="360" cy="63900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triangle" w="med"/>
          </a:ln>
        </p:spPr>
      </p:sp>
      <p:sp>
        <p:nvSpPr>
          <p:cNvPr id="231" name="CustomShape 10"/>
          <p:cNvSpPr/>
          <p:nvPr/>
        </p:nvSpPr>
        <p:spPr>
          <a:xfrm>
            <a:off x="2992680" y="3194280"/>
            <a:ext cx="1400400" cy="1050480"/>
          </a:xfrm>
          <a:prstGeom prst="rect">
            <a:avLst/>
          </a:prstGeom>
          <a:solidFill>
            <a:srgbClr val="ebf1de"/>
          </a:solidFill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RECEIVE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EVENT</a:t>
            </a:r>
            <a:endParaRPr/>
          </a:p>
        </p:txBody>
      </p:sp>
      <p:sp>
        <p:nvSpPr>
          <p:cNvPr id="232" name="CustomShape 11"/>
          <p:cNvSpPr/>
          <p:nvPr/>
        </p:nvSpPr>
        <p:spPr>
          <a:xfrm>
            <a:off x="5069160" y="3493440"/>
            <a:ext cx="1400400" cy="469440"/>
          </a:xfrm>
          <a:prstGeom prst="rect">
            <a:avLst/>
          </a:prstGeom>
          <a:noFill/>
          <a:ln w="2556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 event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Queue</a:t>
            </a:r>
            <a:endParaRPr/>
          </a:p>
        </p:txBody>
      </p:sp>
      <p:sp>
        <p:nvSpPr>
          <p:cNvPr id="233" name="CustomShape 12"/>
          <p:cNvSpPr/>
          <p:nvPr/>
        </p:nvSpPr>
        <p:spPr>
          <a:xfrm>
            <a:off x="4397040" y="3721320"/>
            <a:ext cx="668520" cy="504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arrow" w="med"/>
          </a:ln>
        </p:spPr>
      </p:sp>
      <p:sp>
        <p:nvSpPr>
          <p:cNvPr id="234" name="CustomShape 13"/>
          <p:cNvSpPr/>
          <p:nvPr/>
        </p:nvSpPr>
        <p:spPr>
          <a:xfrm>
            <a:off x="6473160" y="3712680"/>
            <a:ext cx="588960" cy="13680"/>
          </a:xfrm>
          <a:prstGeom prst="straightConnector1">
            <a:avLst/>
          </a:prstGeom>
          <a:noFill/>
          <a:ln w="38160">
            <a:solidFill>
              <a:srgbClr val="808080"/>
            </a:solidFill>
            <a:miter/>
            <a:tailEnd len="med" type="arrow" w="med"/>
          </a:ln>
        </p:spPr>
      </p:sp>
      <p:sp>
        <p:nvSpPr>
          <p:cNvPr id="235" name="CustomShape 14"/>
          <p:cNvSpPr/>
          <p:nvPr/>
        </p:nvSpPr>
        <p:spPr>
          <a:xfrm flipV="1" rot="16200000">
            <a:off x="5646960" y="831960"/>
            <a:ext cx="1105560" cy="3604680"/>
          </a:xfrm>
          <a:prstGeom prst="bentConnector2">
            <a:avLst/>
          </a:prstGeom>
          <a:noFill/>
          <a:ln w="38160">
            <a:solidFill>
              <a:srgbClr val="808080"/>
            </a:solidFill>
            <a:miter/>
            <a:tailEnd len="med" type="arrow" w="med"/>
          </a:ln>
        </p:spPr>
      </p:sp>
      <p:sp>
        <p:nvSpPr>
          <p:cNvPr id="236" name="CustomShape 15"/>
          <p:cNvSpPr/>
          <p:nvPr/>
        </p:nvSpPr>
        <p:spPr>
          <a:xfrm>
            <a:off x="4823640" y="5304240"/>
            <a:ext cx="2749320" cy="366480"/>
          </a:xfrm>
          <a:prstGeom prst="wedgeRoundRectCallout">
            <a:avLst>
              <a:gd name="adj1" fmla="val -108083"/>
              <a:gd name="adj2" fmla="val -262734"/>
              <a:gd name="adj3" fmla="val 16667"/>
            </a:avLst>
          </a:prstGeom>
          <a:solidFill>
            <a:srgbClr val="fac090"/>
          </a:solidFill>
          <a:ln w="28440">
            <a:solidFill>
              <a:srgbClr val="4f81bd"/>
            </a:solidFill>
            <a:miter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Uart Receive polling Task</a:t>
            </a:r>
            <a:endParaRPr/>
          </a:p>
        </p:txBody>
      </p:sp>
      <p:sp>
        <p:nvSpPr>
          <p:cNvPr id="237" name="CustomShape 16"/>
          <p:cNvSpPr/>
          <p:nvPr/>
        </p:nvSpPr>
        <p:spPr>
          <a:xfrm>
            <a:off x="9618840" y="1386000"/>
            <a:ext cx="2243880" cy="47952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BLE_MainTask</a:t>
            </a:r>
            <a:endParaRPr/>
          </a:p>
        </p:txBody>
      </p:sp>
      <p:sp>
        <p:nvSpPr>
          <p:cNvPr id="238" name="CustomShape 17"/>
          <p:cNvSpPr/>
          <p:nvPr/>
        </p:nvSpPr>
        <p:spPr>
          <a:xfrm>
            <a:off x="9640800" y="2140200"/>
            <a:ext cx="2222280" cy="526680"/>
          </a:xfrm>
          <a:prstGeom prst="rect">
            <a:avLst/>
          </a:prstGeom>
          <a:solidFill>
            <a:srgbClr val="f2dcdb"/>
          </a:solidFill>
          <a:ln w="2556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BLE_RcvEvt Task</a:t>
            </a:r>
            <a:endParaRPr/>
          </a:p>
        </p:txBody>
      </p:sp>
      <p:sp>
        <p:nvSpPr>
          <p:cNvPr id="239" name="CustomShape 18"/>
          <p:cNvSpPr/>
          <p:nvPr/>
        </p:nvSpPr>
        <p:spPr>
          <a:xfrm flipH="1">
            <a:off x="9824760" y="3380400"/>
            <a:ext cx="1825200" cy="360"/>
          </a:xfrm>
          <a:prstGeom prst="straightConnector1">
            <a:avLst/>
          </a:prstGeom>
          <a:noFill/>
          <a:ln w="38160">
            <a:solidFill>
              <a:srgbClr val="fac090"/>
            </a:solidFill>
            <a:miter/>
            <a:headEnd len="med" type="arrow" w="med"/>
          </a:ln>
        </p:spPr>
      </p:sp>
      <p:sp>
        <p:nvSpPr>
          <p:cNvPr id="240" name="CustomShape 19"/>
          <p:cNvSpPr/>
          <p:nvPr/>
        </p:nvSpPr>
        <p:spPr>
          <a:xfrm>
            <a:off x="9457920" y="3025080"/>
            <a:ext cx="25660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BLE_RcvUartPollingTask</a:t>
            </a:r>
            <a:endParaRPr/>
          </a:p>
        </p:txBody>
      </p:sp>
      <p:sp>
        <p:nvSpPr>
          <p:cNvPr id="241" name="CustomShape 20"/>
          <p:cNvSpPr/>
          <p:nvPr/>
        </p:nvSpPr>
        <p:spPr>
          <a:xfrm>
            <a:off x="5288040" y="1699920"/>
            <a:ext cx="209196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BLE event callback</a:t>
            </a:r>
            <a:endParaRPr/>
          </a:p>
        </p:txBody>
      </p:sp>
      <p:sp>
        <p:nvSpPr>
          <p:cNvPr id="242" name="CustomShape 21"/>
          <p:cNvSpPr/>
          <p:nvPr/>
        </p:nvSpPr>
        <p:spPr>
          <a:xfrm>
            <a:off x="5888880" y="5009040"/>
            <a:ext cx="128376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ff0000"/>
                </a:solidFill>
                <a:latin typeface="Calibri"/>
                <a:ea typeface="ＭＳ Ｐゴシック"/>
              </a:rPr>
              <a:t>workaround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CustomShape 1"/>
          <p:cNvSpPr/>
          <p:nvPr/>
        </p:nvSpPr>
        <p:spPr>
          <a:xfrm flipH="1">
            <a:off x="183816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49" name="CustomShape 2"/>
          <p:cNvSpPr/>
          <p:nvPr/>
        </p:nvSpPr>
        <p:spPr>
          <a:xfrm>
            <a:off x="914400" y="5486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2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79080" y="183240"/>
            <a:ext cx="12188880" cy="685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CustomShape 1"/>
          <p:cNvSpPr/>
          <p:nvPr/>
        </p:nvSpPr>
        <p:spPr>
          <a:xfrm flipH="1">
            <a:off x="183816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52" name="CustomShape 2"/>
          <p:cNvSpPr/>
          <p:nvPr/>
        </p:nvSpPr>
        <p:spPr>
          <a:xfrm>
            <a:off x="914400" y="5486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2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19160" y="731880"/>
            <a:ext cx="12188880" cy="685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CustomShape 1"/>
          <p:cNvSpPr/>
          <p:nvPr/>
        </p:nvSpPr>
        <p:spPr>
          <a:xfrm flipH="1">
            <a:off x="183816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55" name="CustomShape 2"/>
          <p:cNvSpPr/>
          <p:nvPr/>
        </p:nvSpPr>
        <p:spPr>
          <a:xfrm>
            <a:off x="914400" y="5486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2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99680" y="1040400"/>
            <a:ext cx="12188880" cy="685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CustomShape 1"/>
          <p:cNvSpPr/>
          <p:nvPr/>
        </p:nvSpPr>
        <p:spPr>
          <a:xfrm flipH="1">
            <a:off x="183816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58" name="CustomShape 2"/>
          <p:cNvSpPr/>
          <p:nvPr/>
        </p:nvSpPr>
        <p:spPr>
          <a:xfrm>
            <a:off x="914400" y="5486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2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99680" y="1040400"/>
            <a:ext cx="12188880" cy="685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CustomShape 1"/>
          <p:cNvSpPr/>
          <p:nvPr/>
        </p:nvSpPr>
        <p:spPr>
          <a:xfrm flipH="1">
            <a:off x="183816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61" name="CustomShape 2"/>
          <p:cNvSpPr/>
          <p:nvPr/>
        </p:nvSpPr>
        <p:spPr>
          <a:xfrm>
            <a:off x="914400" y="5486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2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418320" y="-457200"/>
            <a:ext cx="12188880" cy="685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CustomShape 1"/>
          <p:cNvSpPr/>
          <p:nvPr/>
        </p:nvSpPr>
        <p:spPr>
          <a:xfrm flipH="1">
            <a:off x="183816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64" name="CustomShape 2"/>
          <p:cNvSpPr/>
          <p:nvPr/>
        </p:nvSpPr>
        <p:spPr>
          <a:xfrm>
            <a:off x="914400" y="5486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2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8960" y="0"/>
            <a:ext cx="12188880" cy="685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CustomShape 1"/>
          <p:cNvSpPr/>
          <p:nvPr/>
        </p:nvSpPr>
        <p:spPr>
          <a:xfrm flipH="1">
            <a:off x="1838160" y="1397520"/>
            <a:ext cx="1814040" cy="1251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Vfs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Task file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inode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67" name="CustomShape 2"/>
          <p:cNvSpPr/>
          <p:nvPr/>
        </p:nvSpPr>
        <p:spPr>
          <a:xfrm>
            <a:off x="11704320" y="73152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pic>
        <p:nvPicPr>
          <p:cNvPr id="12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55080" y="1280160"/>
            <a:ext cx="5683680" cy="5216760"/>
          </a:xfrm>
          <a:prstGeom prst="rect">
            <a:avLst/>
          </a:prstGeom>
          <a:ln>
            <a:noFill/>
          </a:ln>
        </p:spPr>
      </p:pic>
      <p:sp>
        <p:nvSpPr>
          <p:cNvPr id="1269" name="CustomShape 3"/>
          <p:cNvSpPr/>
          <p:nvPr/>
        </p:nvSpPr>
        <p:spPr>
          <a:xfrm flipH="1">
            <a:off x="1917360" y="3226320"/>
            <a:ext cx="1814040" cy="1251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Chenlijun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CustomShape 1"/>
          <p:cNvSpPr/>
          <p:nvPr/>
        </p:nvSpPr>
        <p:spPr>
          <a:xfrm flipH="1">
            <a:off x="183816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71" name="CustomShape 2"/>
          <p:cNvSpPr/>
          <p:nvPr/>
        </p:nvSpPr>
        <p:spPr>
          <a:xfrm>
            <a:off x="914400" y="548640"/>
            <a:ext cx="383796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</p:sp>
      <p:sp>
        <p:nvSpPr>
          <p:cNvPr id="1272" name="CustomShape 3"/>
          <p:cNvSpPr/>
          <p:nvPr/>
        </p:nvSpPr>
        <p:spPr>
          <a:xfrm>
            <a:off x="4023360" y="1463040"/>
            <a:ext cx="11254320" cy="63756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</a:t>
            </a:r>
            <a:r>
              <a:rPr lang="en-US" sz="2430">
                <a:latin typeface="Arial"/>
              </a:rPr>
              <a:t>ldd3 p169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应用程序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 </a:t>
            </a:r>
            <a:r>
              <a:rPr lang="en-US" sz="2430">
                <a:latin typeface="Arial"/>
              </a:rPr>
              <a:t>很固定的三步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       </a:t>
            </a:r>
            <a:r>
              <a:rPr lang="en-US" sz="2430">
                <a:latin typeface="Arial"/>
              </a:rPr>
              <a:t>fcntl(fd, F_SETOWN, getpid());//</a:t>
            </a:r>
            <a:r>
              <a:rPr lang="en-US" sz="2430">
                <a:latin typeface="Arial"/>
              </a:rPr>
              <a:t>指定一个文件为属主，与驱动程序联系起来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       </a:t>
            </a:r>
            <a:r>
              <a:rPr lang="en-US" sz="2430">
                <a:latin typeface="Arial"/>
              </a:rPr>
              <a:t>Oflags = fcntl(fd, F_GETFL); //</a:t>
            </a:r>
            <a:r>
              <a:rPr lang="en-US" sz="2430">
                <a:latin typeface="Arial"/>
              </a:rPr>
              <a:t>取得</a:t>
            </a:r>
            <a:r>
              <a:rPr lang="en-US" sz="2430">
                <a:latin typeface="Arial"/>
              </a:rPr>
              <a:t>open</a:t>
            </a:r>
            <a:r>
              <a:rPr lang="en-US" sz="2430">
                <a:latin typeface="Arial"/>
              </a:rPr>
              <a:t>时代文件标志符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       </a:t>
            </a:r>
            <a:r>
              <a:rPr lang="en-US" sz="2430">
                <a:latin typeface="Arial"/>
              </a:rPr>
              <a:t>fcntl(fd, F_SETFL, Oflags | FASYNC); //</a:t>
            </a:r>
            <a:r>
              <a:rPr lang="en-US" sz="2430">
                <a:latin typeface="Arial"/>
              </a:rPr>
              <a:t>每当</a:t>
            </a:r>
            <a:r>
              <a:rPr lang="en-US" sz="2430">
                <a:latin typeface="Arial"/>
              </a:rPr>
              <a:t>FASYNC</a:t>
            </a:r>
            <a:r>
              <a:rPr lang="en-US" sz="2430">
                <a:latin typeface="Arial"/>
              </a:rPr>
              <a:t>标志状态改变时，</a:t>
            </a:r>
            <a:r>
              <a:rPr lang="en-US" sz="2430">
                <a:latin typeface="Arial"/>
              </a:rPr>
              <a:t>linux</a:t>
            </a:r>
            <a:r>
              <a:rPr lang="en-US" sz="2430">
                <a:latin typeface="Arial"/>
              </a:rPr>
              <a:t>设备驱动程序中的</a:t>
            </a:r>
            <a:r>
              <a:rPr lang="en-US" sz="2430">
                <a:latin typeface="Arial"/>
              </a:rPr>
              <a:t>fasync()</a:t>
            </a:r>
            <a:r>
              <a:rPr lang="en-US" sz="2430">
                <a:latin typeface="Arial"/>
              </a:rPr>
              <a:t>函数将得以执行。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当然还有一步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signal(SIGIO, my_signal_fun);//</a:t>
            </a:r>
            <a:r>
              <a:rPr lang="en-US" sz="2430">
                <a:latin typeface="Arial"/>
              </a:rPr>
              <a:t>底层驱动发上来</a:t>
            </a:r>
            <a:r>
              <a:rPr lang="en-US" sz="2430">
                <a:latin typeface="Arial"/>
              </a:rPr>
              <a:t>SIGIO</a:t>
            </a:r>
            <a:r>
              <a:rPr lang="en-US" sz="2430">
                <a:latin typeface="Arial"/>
              </a:rPr>
              <a:t>的信号，然后调用</a:t>
            </a:r>
            <a:r>
              <a:rPr lang="en-US" sz="2430">
                <a:latin typeface="Arial"/>
              </a:rPr>
              <a:t>my_signal_fun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驱动程序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1.</a:t>
            </a:r>
            <a:r>
              <a:rPr lang="en-US" sz="2430">
                <a:latin typeface="Arial"/>
              </a:rPr>
              <a:t>定义一个</a:t>
            </a:r>
            <a:r>
              <a:rPr lang="en-US" sz="2430">
                <a:latin typeface="Arial"/>
              </a:rPr>
              <a:t>fasync_struct </a:t>
            </a:r>
            <a:r>
              <a:rPr lang="en-US" sz="2430">
                <a:latin typeface="Arial"/>
              </a:rPr>
              <a:t>类型的变量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2.</a:t>
            </a:r>
            <a:r>
              <a:rPr lang="en-US" sz="2430">
                <a:latin typeface="Arial"/>
              </a:rPr>
              <a:t>在</a:t>
            </a:r>
            <a:r>
              <a:rPr lang="en-US" sz="2430">
                <a:latin typeface="Arial"/>
              </a:rPr>
              <a:t>fops</a:t>
            </a:r>
            <a:r>
              <a:rPr lang="en-US" sz="2430">
                <a:latin typeface="Arial"/>
              </a:rPr>
              <a:t>中增加要使用的函数</a:t>
            </a:r>
            <a:r>
              <a:rPr lang="en-US" sz="2430">
                <a:latin typeface="Arial"/>
              </a:rPr>
              <a:t>.fasync = xxx_fasync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3.</a:t>
            </a:r>
            <a:r>
              <a:rPr lang="en-US" sz="2430">
                <a:latin typeface="Arial"/>
              </a:rPr>
              <a:t>实现这个函数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4.</a:t>
            </a:r>
            <a:r>
              <a:rPr lang="en-US" sz="2430">
                <a:latin typeface="Arial"/>
              </a:rPr>
              <a:t>调用</a:t>
            </a:r>
            <a:r>
              <a:rPr lang="en-US" sz="2430">
                <a:latin typeface="Arial"/>
              </a:rPr>
              <a:t>fasync_helper</a:t>
            </a:r>
            <a:r>
              <a:rPr lang="en-US" sz="2430">
                <a:latin typeface="Arial"/>
              </a:rPr>
              <a:t>进行初始化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return fasync_helper (fd, filp, on, &amp;button_async);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（往往就作为第三步的返回值）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5.</a:t>
            </a:r>
            <a:r>
              <a:rPr lang="en-US" sz="2430">
                <a:latin typeface="Arial"/>
              </a:rPr>
              <a:t>在需要发信号的地方使用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kill_fasync (&amp;button_async, SIGIO, POLL_IN);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/*</a:t>
            </a:r>
            <a:r>
              <a:rPr lang="en-US" sz="2430">
                <a:latin typeface="Arial"/>
              </a:rPr>
              <a:t>将</a:t>
            </a:r>
            <a:r>
              <a:rPr lang="en-US" sz="2430">
                <a:latin typeface="Arial"/>
              </a:rPr>
              <a:t>button_async</a:t>
            </a:r>
            <a:r>
              <a:rPr lang="en-US" sz="2430">
                <a:latin typeface="Arial"/>
              </a:rPr>
              <a:t>，发一个</a:t>
            </a:r>
            <a:r>
              <a:rPr lang="en-US" sz="2430">
                <a:latin typeface="Arial"/>
              </a:rPr>
              <a:t>SIGIO</a:t>
            </a:r>
            <a:r>
              <a:rPr lang="en-US" sz="2430">
                <a:latin typeface="Arial"/>
              </a:rPr>
              <a:t>信号，告诉设备可读</a:t>
            </a:r>
            <a:r>
              <a:rPr lang="en-US" sz="2430">
                <a:latin typeface="Arial"/>
              </a:rPr>
              <a:t>*/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6.</a:t>
            </a:r>
            <a:r>
              <a:rPr lang="en-US" sz="2430">
                <a:latin typeface="Arial"/>
              </a:rPr>
              <a:t>在</a:t>
            </a:r>
            <a:r>
              <a:rPr lang="en-US" sz="2430">
                <a:latin typeface="Arial"/>
              </a:rPr>
              <a:t>release</a:t>
            </a:r>
            <a:r>
              <a:rPr lang="en-US" sz="2430">
                <a:latin typeface="Arial"/>
              </a:rPr>
              <a:t>中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从异步通知列表中删除该</a:t>
            </a:r>
            <a:r>
              <a:rPr lang="en-US" sz="2430">
                <a:latin typeface="Arial"/>
              </a:rPr>
              <a:t>flip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fasync(-1,filp,0)</a:t>
            </a:r>
            <a:endParaRPr/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CustomShape 1"/>
          <p:cNvSpPr/>
          <p:nvPr/>
        </p:nvSpPr>
        <p:spPr>
          <a:xfrm flipH="1">
            <a:off x="539280" y="139752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Elf </a:t>
            </a:r>
            <a:endParaRPr/>
          </a:p>
        </p:txBody>
      </p:sp>
      <p:pic>
        <p:nvPicPr>
          <p:cNvPr id="12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12080" y="969840"/>
            <a:ext cx="5235840" cy="5702760"/>
          </a:xfrm>
          <a:prstGeom prst="rect">
            <a:avLst/>
          </a:prstGeom>
          <a:ln>
            <a:noFill/>
          </a:ln>
        </p:spPr>
      </p:pic>
      <p:pic>
        <p:nvPicPr>
          <p:cNvPr id="12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241280" y="-3429000"/>
            <a:ext cx="10286640" cy="6855120"/>
          </a:xfrm>
          <a:prstGeom prst="rect">
            <a:avLst/>
          </a:prstGeom>
          <a:ln>
            <a:noFill/>
          </a:ln>
        </p:spPr>
      </p:pic>
      <p:pic>
        <p:nvPicPr>
          <p:cNvPr id="12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-2377440" y="3429000"/>
            <a:ext cx="12188880" cy="6855120"/>
          </a:xfrm>
          <a:prstGeom prst="rect">
            <a:avLst/>
          </a:prstGeom>
          <a:ln>
            <a:noFill/>
          </a:ln>
        </p:spPr>
      </p:pic>
      <p:pic>
        <p:nvPicPr>
          <p:cNvPr id="127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565480" y="3429000"/>
            <a:ext cx="12188880" cy="685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CustomShape 1"/>
          <p:cNvSpPr/>
          <p:nvPr/>
        </p:nvSpPr>
        <p:spPr>
          <a:xfrm flipH="1">
            <a:off x="539280" y="110844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accounte </a:t>
            </a:r>
            <a:endParaRPr/>
          </a:p>
        </p:txBody>
      </p:sp>
      <p:sp>
        <p:nvSpPr>
          <p:cNvPr id="1279" name="CustomShape 2"/>
          <p:cNvSpPr/>
          <p:nvPr/>
        </p:nvSpPr>
        <p:spPr>
          <a:xfrm>
            <a:off x="3291840" y="4023720"/>
            <a:ext cx="5209560" cy="8204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http://43.82.125.6/redmine/l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   </a:t>
            </a:r>
            <a:r>
              <a:rPr lang="en-US" sz="2430">
                <a:latin typeface="Arial"/>
              </a:rPr>
              <a:t>jie.chen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Abcd1234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Pactera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http://hub.pactera.com/?q=home-page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P0072938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Ee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80" name="CustomShape 3"/>
          <p:cNvSpPr/>
          <p:nvPr/>
        </p:nvSpPr>
        <p:spPr>
          <a:xfrm>
            <a:off x="3931920" y="1097280"/>
            <a:ext cx="5209560" cy="820440"/>
          </a:xfrm>
          <a:prstGeom prst="wedgeRoundRectCallout">
            <a:avLst>
              <a:gd name="adj1" fmla="val -63800"/>
              <a:gd name="adj2" fmla="val 27502"/>
              <a:gd name="adj3" fmla="val 16667"/>
            </a:avLst>
          </a:prstGeom>
          <a:gradFill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Esprit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Zhengda: 50493688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Outlet:58836073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51509610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POP top english</a:t>
            </a:r>
            <a:endParaRPr/>
          </a:p>
          <a:p>
            <a:pPr>
              <a:lnSpc>
                <a:spcPct val="100000"/>
              </a:lnSpc>
            </a:pPr>
            <a:r>
              <a:rPr lang="en-US" sz="2430">
                <a:latin typeface="Arial"/>
              </a:rPr>
              <a:t>Victorious  wang ./ zhige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93360" y="1680480"/>
            <a:ext cx="3506760" cy="400320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12600">
            <a:solidFill>
              <a:srgbClr val="3a5f8b"/>
            </a:solidFill>
            <a:miter/>
          </a:ln>
        </p:spPr>
      </p:sp>
      <p:sp>
        <p:nvSpPr>
          <p:cNvPr id="244" name="CustomShape 2"/>
          <p:cNvSpPr/>
          <p:nvPr/>
        </p:nvSpPr>
        <p:spPr>
          <a:xfrm>
            <a:off x="343080" y="1176840"/>
            <a:ext cx="7235280" cy="2426400"/>
          </a:xfrm>
          <a:prstGeom prst="rect">
            <a:avLst/>
          </a:prstGeom>
          <a:noFill/>
          <a:ln>
            <a:noFill/>
          </a:ln>
        </p:spPr>
        <p:txBody>
          <a:bodyPr lIns="0" rIns="0" tIns="36000" bIns="36000"/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BLE framework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Codec 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Sprizter Serialization Transport&amp;PHY Layer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Sequence</a:t>
            </a:r>
            <a:endParaRPr/>
          </a:p>
          <a:p>
            <a:pPr>
              <a:lnSpc>
                <a:spcPts val="0"/>
              </a:lnSpc>
              <a:buFont typeface="Wingdings" charset="2"/>
              <a:buChar char=""/>
            </a:pPr>
            <a:r>
              <a:rPr lang="en-US" sz="2000">
                <a:solidFill>
                  <a:srgbClr val="4d4d4d"/>
                </a:solidFill>
                <a:latin typeface="Arial"/>
              </a:rPr>
              <a:t>Custom Profile</a:t>
            </a:r>
            <a:endParaRPr/>
          </a:p>
          <a:p>
            <a:pPr>
              <a:lnSpc>
                <a:spcPts val="0"/>
              </a:lnSpc>
            </a:pPr>
            <a:endParaRPr/>
          </a:p>
        </p:txBody>
      </p:sp>
      <p:sp>
        <p:nvSpPr>
          <p:cNvPr id="245" name="CustomShape 3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Contents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CustomShape 1"/>
          <p:cNvSpPr/>
          <p:nvPr/>
        </p:nvSpPr>
        <p:spPr>
          <a:xfrm flipH="1">
            <a:off x="455040" y="182880"/>
            <a:ext cx="1582920" cy="1110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Kernel build systemn </a:t>
            </a:r>
            <a:endParaRPr/>
          </a:p>
        </p:txBody>
      </p:sp>
      <p:sp>
        <p:nvSpPr>
          <p:cNvPr id="1282" name="CustomShape 2"/>
          <p:cNvSpPr/>
          <p:nvPr/>
        </p:nvSpPr>
        <p:spPr>
          <a:xfrm>
            <a:off x="6883560" y="915120"/>
            <a:ext cx="1527120" cy="4112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endParaRPr/>
          </a:p>
          <a:p>
            <a:r>
              <a:rPr lang="en-US">
                <a:latin typeface="Arial"/>
              </a:rPr>
              <a:t>make</a:t>
            </a:r>
            <a:endParaRPr/>
          </a:p>
        </p:txBody>
      </p:sp>
      <p:sp>
        <p:nvSpPr>
          <p:cNvPr id="1283" name="CustomShape 3"/>
          <p:cNvSpPr/>
          <p:nvPr/>
        </p:nvSpPr>
        <p:spPr>
          <a:xfrm>
            <a:off x="4005000" y="-3083400"/>
            <a:ext cx="5685840" cy="344736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Makefile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顶层 </a:t>
            </a: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Makefile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.config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内核配置文件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arch/$(ARCH)/Makefile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具体架构的 </a:t>
            </a: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Makefile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scripts/Makefile.*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通用的规则等。面向所有的 </a:t>
            </a: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Kbuild Makefiles</a:t>
            </a: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。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kbuild Makefiles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内核源代码中大约有 </a:t>
            </a: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500 </a:t>
            </a: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个这样的文件</a:t>
            </a:r>
            <a:endParaRPr/>
          </a:p>
        </p:txBody>
      </p:sp>
      <p:sp>
        <p:nvSpPr>
          <p:cNvPr id="1284" name="CustomShape 4"/>
          <p:cNvSpPr/>
          <p:nvPr/>
        </p:nvSpPr>
        <p:spPr>
          <a:xfrm>
            <a:off x="3456360" y="194580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.config</a:t>
            </a:r>
            <a:endParaRPr/>
          </a:p>
        </p:txBody>
      </p:sp>
      <p:sp>
        <p:nvSpPr>
          <p:cNvPr id="1285" name="CustomShape 5"/>
          <p:cNvSpPr/>
          <p:nvPr/>
        </p:nvSpPr>
        <p:spPr>
          <a:xfrm>
            <a:off x="3474720" y="252000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Makefile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86" name="CustomShape 6"/>
          <p:cNvSpPr/>
          <p:nvPr/>
        </p:nvSpPr>
        <p:spPr>
          <a:xfrm>
            <a:off x="9491400" y="176292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image</a:t>
            </a:r>
            <a:endParaRPr/>
          </a:p>
        </p:txBody>
      </p:sp>
      <p:sp>
        <p:nvSpPr>
          <p:cNvPr id="1287" name="CustomShape 7"/>
          <p:cNvSpPr/>
          <p:nvPr/>
        </p:nvSpPr>
        <p:spPr>
          <a:xfrm>
            <a:off x="9601200" y="274320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modules</a:t>
            </a:r>
            <a:endParaRPr/>
          </a:p>
        </p:txBody>
      </p:sp>
      <p:sp>
        <p:nvSpPr>
          <p:cNvPr id="1288" name="CustomShape 8"/>
          <p:cNvSpPr/>
          <p:nvPr/>
        </p:nvSpPr>
        <p:spPr>
          <a:xfrm>
            <a:off x="4754880" y="2274840"/>
            <a:ext cx="1918440" cy="9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289" name="CustomShape 9"/>
          <p:cNvSpPr/>
          <p:nvPr/>
        </p:nvSpPr>
        <p:spPr>
          <a:xfrm>
            <a:off x="4827960" y="502920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menuconfig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0" name="CustomShape 10"/>
          <p:cNvSpPr/>
          <p:nvPr/>
        </p:nvSpPr>
        <p:spPr>
          <a:xfrm>
            <a:off x="3383280" y="3591720"/>
            <a:ext cx="1296720" cy="8870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Kbuild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1" name="CustomShape 11"/>
          <p:cNvSpPr/>
          <p:nvPr/>
        </p:nvSpPr>
        <p:spPr>
          <a:xfrm>
            <a:off x="4846320" y="2640600"/>
            <a:ext cx="1918440" cy="9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292" name="CustomShape 12"/>
          <p:cNvSpPr/>
          <p:nvPr/>
        </p:nvSpPr>
        <p:spPr>
          <a:xfrm>
            <a:off x="8394120" y="2103120"/>
            <a:ext cx="1095480" cy="9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293" name="CustomShape 13"/>
          <p:cNvSpPr/>
          <p:nvPr/>
        </p:nvSpPr>
        <p:spPr>
          <a:xfrm>
            <a:off x="8412480" y="2914920"/>
            <a:ext cx="1095480" cy="9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294" name="CustomShape 14"/>
          <p:cNvSpPr/>
          <p:nvPr/>
        </p:nvSpPr>
        <p:spPr>
          <a:xfrm>
            <a:off x="10407240" y="128664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vmlinux</a:t>
            </a:r>
            <a:endParaRPr/>
          </a:p>
        </p:txBody>
      </p:sp>
      <p:sp>
        <p:nvSpPr>
          <p:cNvPr id="1295" name="CustomShape 15"/>
          <p:cNvSpPr/>
          <p:nvPr/>
        </p:nvSpPr>
        <p:spPr>
          <a:xfrm>
            <a:off x="10881360" y="1945800"/>
            <a:ext cx="1296720" cy="52128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bzImage</a:t>
            </a:r>
            <a:endParaRPr/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Line 1"/>
          <p:cNvSpPr/>
          <p:nvPr/>
        </p:nvSpPr>
        <p:spPr>
          <a:xfrm>
            <a:off x="640080" y="384048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297" name="CustomShape 2"/>
          <p:cNvSpPr/>
          <p:nvPr/>
        </p:nvSpPr>
        <p:spPr>
          <a:xfrm flipH="1">
            <a:off x="5484240" y="1116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Bluetooth LE single Mode</a:t>
            </a:r>
            <a:endParaRPr/>
          </a:p>
        </p:txBody>
      </p:sp>
      <p:sp>
        <p:nvSpPr>
          <p:cNvPr id="1298" name="CustomShape 3"/>
          <p:cNvSpPr/>
          <p:nvPr/>
        </p:nvSpPr>
        <p:spPr>
          <a:xfrm flipH="1">
            <a:off x="5611680" y="4893120"/>
            <a:ext cx="1913040" cy="780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Internet Protocal Support Profile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IPSP</a:t>
            </a:r>
            <a:endParaRPr/>
          </a:p>
        </p:txBody>
      </p:sp>
      <p:sp>
        <p:nvSpPr>
          <p:cNvPr id="1299" name="CustomShape 4"/>
          <p:cNvSpPr/>
          <p:nvPr/>
        </p:nvSpPr>
        <p:spPr>
          <a:xfrm flipH="1">
            <a:off x="5428800" y="3278880"/>
            <a:ext cx="1821600" cy="595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sk_buff</a:t>
            </a:r>
            <a:endParaRPr/>
          </a:p>
        </p:txBody>
      </p:sp>
      <p:sp>
        <p:nvSpPr>
          <p:cNvPr id="1300" name="CustomShape 5"/>
          <p:cNvSpPr/>
          <p:nvPr/>
        </p:nvSpPr>
        <p:spPr>
          <a:xfrm flipH="1">
            <a:off x="6379920" y="74268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socket</a:t>
            </a:r>
            <a:endParaRPr/>
          </a:p>
        </p:txBody>
      </p:sp>
      <p:sp>
        <p:nvSpPr>
          <p:cNvPr id="1301" name="CustomShape 6"/>
          <p:cNvSpPr/>
          <p:nvPr/>
        </p:nvSpPr>
        <p:spPr>
          <a:xfrm flipH="1">
            <a:off x="5789520" y="241380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Attribute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Protocol</a:t>
            </a:r>
            <a:endParaRPr/>
          </a:p>
        </p:txBody>
      </p:sp>
      <p:sp>
        <p:nvSpPr>
          <p:cNvPr id="1302" name="CustomShape 7"/>
          <p:cNvSpPr/>
          <p:nvPr/>
        </p:nvSpPr>
        <p:spPr>
          <a:xfrm>
            <a:off x="3749040" y="3931920"/>
            <a:ext cx="4753080" cy="7848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6LoWPAN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Bluttooth low energy IPv6 over Low-Power Wireless Personal Area Networks</a:t>
            </a:r>
            <a:endParaRPr/>
          </a:p>
        </p:txBody>
      </p:sp>
      <p:sp>
        <p:nvSpPr>
          <p:cNvPr id="1303" name="CustomShape 8"/>
          <p:cNvSpPr/>
          <p:nvPr/>
        </p:nvSpPr>
        <p:spPr>
          <a:xfrm>
            <a:off x="5029200" y="457200"/>
            <a:ext cx="2502720" cy="575820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1304" name="CustomShape 9"/>
          <p:cNvSpPr/>
          <p:nvPr/>
        </p:nvSpPr>
        <p:spPr>
          <a:xfrm flipH="1">
            <a:off x="455040" y="183240"/>
            <a:ext cx="1582920" cy="1110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Internet of Things</a:t>
            </a:r>
            <a:endParaRPr/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Line 1"/>
          <p:cNvSpPr/>
          <p:nvPr/>
        </p:nvSpPr>
        <p:spPr>
          <a:xfrm>
            <a:off x="4023360" y="-2834640"/>
            <a:ext cx="8961120" cy="0"/>
          </a:xfrm>
          <a:prstGeom prst="line">
            <a:avLst/>
          </a:prstGeom>
          <a:ln cap="rnd" w="28440">
            <a:solidFill>
              <a:srgbClr val="999999"/>
            </a:solidFill>
            <a:custDash>
              <a:ds d="6241000000" sp="6241000000"/>
            </a:custDash>
            <a:miter/>
          </a:ln>
        </p:spPr>
      </p:sp>
      <p:sp>
        <p:nvSpPr>
          <p:cNvPr id="1306" name="CustomShape 2"/>
          <p:cNvSpPr/>
          <p:nvPr/>
        </p:nvSpPr>
        <p:spPr>
          <a:xfrm flipH="1">
            <a:off x="5210280" y="-128016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layers</a:t>
            </a:r>
            <a:endParaRPr/>
          </a:p>
        </p:txBody>
      </p:sp>
      <p:sp>
        <p:nvSpPr>
          <p:cNvPr id="1307" name="CustomShape 3"/>
          <p:cNvSpPr/>
          <p:nvPr/>
        </p:nvSpPr>
        <p:spPr>
          <a:xfrm flipH="1">
            <a:off x="8965440" y="8321040"/>
            <a:ext cx="1913040" cy="7804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xx_interrupt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  </a:t>
            </a: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xx_rx</a:t>
            </a:r>
            <a:endParaRPr/>
          </a:p>
        </p:txBody>
      </p:sp>
      <p:sp>
        <p:nvSpPr>
          <p:cNvPr id="1308" name="CustomShape 4"/>
          <p:cNvSpPr/>
          <p:nvPr/>
        </p:nvSpPr>
        <p:spPr>
          <a:xfrm flipH="1">
            <a:off x="6130800" y="3700800"/>
            <a:ext cx="1821600" cy="595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xxx</a:t>
            </a:r>
            <a:endParaRPr/>
          </a:p>
        </p:txBody>
      </p:sp>
      <p:sp>
        <p:nvSpPr>
          <p:cNvPr id="1309" name="CustomShape 5"/>
          <p:cNvSpPr/>
          <p:nvPr/>
        </p:nvSpPr>
        <p:spPr>
          <a:xfrm flipH="1">
            <a:off x="5210280" y="64008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ARP</a:t>
            </a:r>
            <a:endParaRPr/>
          </a:p>
        </p:txBody>
      </p:sp>
      <p:sp>
        <p:nvSpPr>
          <p:cNvPr id="1310" name="CustomShape 6"/>
          <p:cNvSpPr/>
          <p:nvPr/>
        </p:nvSpPr>
        <p:spPr>
          <a:xfrm>
            <a:off x="-1280160" y="4425840"/>
            <a:ext cx="3473280" cy="784800"/>
          </a:xfrm>
          <a:prstGeom prst="rect">
            <a:avLst/>
          </a:prstGeom>
          <a:gradFill>
            <a:gsLst>
              <a:gs pos="0">
                <a:srgbClr val="c76866"/>
              </a:gs>
              <a:gs pos="100000">
                <a:srgbClr val="c54a47"/>
              </a:gs>
            </a:gsLst>
            <a:lin ang="54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Recv:1. Interrupt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2.polling</a:t>
            </a:r>
            <a:endParaRPr/>
          </a:p>
        </p:txBody>
      </p:sp>
      <p:sp>
        <p:nvSpPr>
          <p:cNvPr id="1311" name="CustomShape 7"/>
          <p:cNvSpPr/>
          <p:nvPr/>
        </p:nvSpPr>
        <p:spPr>
          <a:xfrm>
            <a:off x="5029200" y="457200"/>
            <a:ext cx="3930480" cy="731376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1312" name="CustomShape 8"/>
          <p:cNvSpPr/>
          <p:nvPr/>
        </p:nvSpPr>
        <p:spPr>
          <a:xfrm flipH="1">
            <a:off x="455040" y="183240"/>
            <a:ext cx="1582920" cy="1110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Net driver</a:t>
            </a:r>
            <a:endParaRPr/>
          </a:p>
        </p:txBody>
      </p:sp>
      <p:sp>
        <p:nvSpPr>
          <p:cNvPr id="1313" name="CustomShape 9"/>
          <p:cNvSpPr/>
          <p:nvPr/>
        </p:nvSpPr>
        <p:spPr>
          <a:xfrm flipH="1">
            <a:off x="7203600" y="743040"/>
            <a:ext cx="1297080" cy="53568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Calibri"/>
              </a:rPr>
              <a:t>IP</a:t>
            </a:r>
            <a:endParaRPr/>
          </a:p>
        </p:txBody>
      </p:sp>
      <p:sp>
        <p:nvSpPr>
          <p:cNvPr id="1314" name="CustomShape 10"/>
          <p:cNvSpPr/>
          <p:nvPr/>
        </p:nvSpPr>
        <p:spPr>
          <a:xfrm flipH="1">
            <a:off x="6776640" y="1639800"/>
            <a:ext cx="2370240" cy="6386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dev_queue_xmit</a:t>
            </a:r>
            <a:endParaRPr/>
          </a:p>
        </p:txBody>
      </p:sp>
      <p:sp>
        <p:nvSpPr>
          <p:cNvPr id="1315" name="CustomShape 11"/>
          <p:cNvSpPr/>
          <p:nvPr/>
        </p:nvSpPr>
        <p:spPr>
          <a:xfrm flipH="1">
            <a:off x="9514080" y="1645920"/>
            <a:ext cx="1821600" cy="5472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netif_rx</a:t>
            </a:r>
            <a:endParaRPr/>
          </a:p>
        </p:txBody>
      </p:sp>
      <p:sp>
        <p:nvSpPr>
          <p:cNvPr id="1316" name="CustomShape 12"/>
          <p:cNvSpPr/>
          <p:nvPr/>
        </p:nvSpPr>
        <p:spPr>
          <a:xfrm>
            <a:off x="8595360" y="1097280"/>
            <a:ext cx="2741760" cy="21931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1317" name="CustomShape 13"/>
          <p:cNvSpPr/>
          <p:nvPr/>
        </p:nvSpPr>
        <p:spPr>
          <a:xfrm>
            <a:off x="10173600" y="-180648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sk_buff</a:t>
            </a:r>
            <a:endParaRPr/>
          </a:p>
        </p:txBody>
      </p:sp>
      <p:sp>
        <p:nvSpPr>
          <p:cNvPr id="1318" name="CustomShape 14"/>
          <p:cNvSpPr/>
          <p:nvPr/>
        </p:nvSpPr>
        <p:spPr>
          <a:xfrm flipH="1">
            <a:off x="11800080" y="-1828800"/>
            <a:ext cx="2370240" cy="14616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Alloc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Free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Put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push</a:t>
            </a:r>
            <a:endParaRPr/>
          </a:p>
        </p:txBody>
      </p:sp>
      <p:sp>
        <p:nvSpPr>
          <p:cNvPr id="1319" name="CustomShape 15"/>
          <p:cNvSpPr/>
          <p:nvPr/>
        </p:nvSpPr>
        <p:spPr>
          <a:xfrm>
            <a:off x="3108960" y="175968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sk_buff</a:t>
            </a:r>
            <a:endParaRPr/>
          </a:p>
        </p:txBody>
      </p:sp>
      <p:sp>
        <p:nvSpPr>
          <p:cNvPr id="1320" name="CustomShape 16"/>
          <p:cNvSpPr/>
          <p:nvPr/>
        </p:nvSpPr>
        <p:spPr>
          <a:xfrm>
            <a:off x="4754880" y="2279880"/>
            <a:ext cx="4113360" cy="468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21" name="CustomShape 17"/>
          <p:cNvSpPr/>
          <p:nvPr/>
        </p:nvSpPr>
        <p:spPr>
          <a:xfrm>
            <a:off x="11338560" y="2115360"/>
            <a:ext cx="1187280" cy="468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22" name="CustomShape 18"/>
          <p:cNvSpPr/>
          <p:nvPr/>
        </p:nvSpPr>
        <p:spPr>
          <a:xfrm>
            <a:off x="12070080" y="109728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sk_buff</a:t>
            </a:r>
            <a:endParaRPr/>
          </a:p>
        </p:txBody>
      </p:sp>
      <p:sp>
        <p:nvSpPr>
          <p:cNvPr id="1323" name="CustomShape 19"/>
          <p:cNvSpPr/>
          <p:nvPr/>
        </p:nvSpPr>
        <p:spPr>
          <a:xfrm>
            <a:off x="3200400" y="3200400"/>
            <a:ext cx="201024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net_device</a:t>
            </a:r>
            <a:endParaRPr/>
          </a:p>
        </p:txBody>
      </p:sp>
      <p:sp>
        <p:nvSpPr>
          <p:cNvPr id="1324" name="CustomShape 20"/>
          <p:cNvSpPr/>
          <p:nvPr/>
        </p:nvSpPr>
        <p:spPr>
          <a:xfrm flipH="1">
            <a:off x="4936320" y="6766560"/>
            <a:ext cx="2284560" cy="8215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hard_start_xmit</a:t>
            </a:r>
            <a:endParaRPr/>
          </a:p>
        </p:txBody>
      </p:sp>
      <p:sp>
        <p:nvSpPr>
          <p:cNvPr id="1325" name="CustomShape 21"/>
          <p:cNvSpPr/>
          <p:nvPr/>
        </p:nvSpPr>
        <p:spPr>
          <a:xfrm>
            <a:off x="4754880" y="6126480"/>
            <a:ext cx="2741760" cy="2193120"/>
          </a:xfrm>
          <a:prstGeom prst="rect">
            <a:avLst/>
          </a:prstGeom>
          <a:noFill/>
          <a:ln w="28440">
            <a:solidFill>
              <a:srgbClr val="558ed5"/>
            </a:solidFill>
            <a:miter/>
          </a:ln>
        </p:spPr>
      </p:sp>
      <p:sp>
        <p:nvSpPr>
          <p:cNvPr id="1326" name="CustomShape 22"/>
          <p:cNvSpPr/>
          <p:nvPr/>
        </p:nvSpPr>
        <p:spPr>
          <a:xfrm flipH="1">
            <a:off x="4113360" y="3840480"/>
            <a:ext cx="1821600" cy="595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net_dev_ops</a:t>
            </a:r>
            <a:endParaRPr/>
          </a:p>
        </p:txBody>
      </p:sp>
      <p:sp>
        <p:nvSpPr>
          <p:cNvPr id="1327" name="CustomShape 23"/>
          <p:cNvSpPr/>
          <p:nvPr/>
        </p:nvSpPr>
        <p:spPr>
          <a:xfrm flipH="1">
            <a:off x="3016080" y="4297680"/>
            <a:ext cx="1735920" cy="17359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Send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Recv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Status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ioctl</a:t>
            </a:r>
            <a:endParaRPr/>
          </a:p>
        </p:txBody>
      </p:sp>
      <p:sp>
        <p:nvSpPr>
          <p:cNvPr id="1328" name="CustomShape 24"/>
          <p:cNvSpPr/>
          <p:nvPr/>
        </p:nvSpPr>
        <p:spPr>
          <a:xfrm>
            <a:off x="5394960" y="7955280"/>
            <a:ext cx="360" cy="12787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29" name="CustomShape 25"/>
          <p:cNvSpPr/>
          <p:nvPr/>
        </p:nvSpPr>
        <p:spPr>
          <a:xfrm>
            <a:off x="2194560" y="4846320"/>
            <a:ext cx="1370160" cy="27288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30" name="CustomShape 26"/>
          <p:cNvSpPr/>
          <p:nvPr/>
        </p:nvSpPr>
        <p:spPr>
          <a:xfrm flipV="1">
            <a:off x="8498160" y="7449840"/>
            <a:ext cx="4320" cy="28335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31" name="CustomShape 27"/>
          <p:cNvSpPr/>
          <p:nvPr/>
        </p:nvSpPr>
        <p:spPr>
          <a:xfrm flipH="1">
            <a:off x="9971280" y="9102960"/>
            <a:ext cx="3193200" cy="4968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schedule_delayed_work</a:t>
            </a:r>
            <a:endParaRPr/>
          </a:p>
        </p:txBody>
      </p:sp>
      <p:sp>
        <p:nvSpPr>
          <p:cNvPr id="1332" name="CustomShape 28"/>
          <p:cNvSpPr/>
          <p:nvPr/>
        </p:nvSpPr>
        <p:spPr>
          <a:xfrm flipH="1">
            <a:off x="2355480" y="7233840"/>
            <a:ext cx="1821600" cy="595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xxx_ops</a:t>
            </a:r>
            <a:endParaRPr/>
          </a:p>
        </p:txBody>
      </p:sp>
      <p:sp>
        <p:nvSpPr>
          <p:cNvPr id="1333" name="CustomShape 29"/>
          <p:cNvSpPr/>
          <p:nvPr/>
        </p:nvSpPr>
        <p:spPr>
          <a:xfrm rot="5680800">
            <a:off x="2954160" y="5400720"/>
            <a:ext cx="3237120" cy="12013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34" name="CustomShape 30"/>
          <p:cNvSpPr/>
          <p:nvPr/>
        </p:nvSpPr>
        <p:spPr>
          <a:xfrm>
            <a:off x="-182880" y="2560320"/>
            <a:ext cx="1296720" cy="638640"/>
          </a:xfrm>
          <a:prstGeom prst="rect">
            <a:avLst/>
          </a:prstGeom>
          <a:solidFill>
            <a:srgbClr val="dbeef4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メイリオ"/>
              </a:rPr>
              <a:t>net_reg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35" name="CustomShape 31"/>
          <p:cNvSpPr/>
          <p:nvPr/>
        </p:nvSpPr>
        <p:spPr>
          <a:xfrm>
            <a:off x="-2743200" y="2216880"/>
            <a:ext cx="201024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net_device</a:t>
            </a:r>
            <a:endParaRPr/>
          </a:p>
        </p:txBody>
      </p:sp>
      <p:sp>
        <p:nvSpPr>
          <p:cNvPr id="1336" name="CustomShape 32"/>
          <p:cNvSpPr/>
          <p:nvPr/>
        </p:nvSpPr>
        <p:spPr>
          <a:xfrm>
            <a:off x="-2377440" y="2948400"/>
            <a:ext cx="201024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Lsit, net core struct</a:t>
            </a:r>
            <a:endParaRPr/>
          </a:p>
        </p:txBody>
      </p:sp>
      <p:sp>
        <p:nvSpPr>
          <p:cNvPr id="1337" name="CustomShape 33"/>
          <p:cNvSpPr/>
          <p:nvPr/>
        </p:nvSpPr>
        <p:spPr>
          <a:xfrm>
            <a:off x="-1097280" y="2942280"/>
            <a:ext cx="912960" cy="468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38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339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340" name="CustomShape 36"/>
          <p:cNvSpPr/>
          <p:nvPr/>
        </p:nvSpPr>
        <p:spPr>
          <a:xfrm flipH="1">
            <a:off x="857520" y="347472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add</a:t>
            </a:r>
            <a:endParaRPr/>
          </a:p>
        </p:txBody>
      </p:sp>
      <p:sp>
        <p:nvSpPr>
          <p:cNvPr id="1341" name="CustomShape 37"/>
          <p:cNvSpPr/>
          <p:nvPr/>
        </p:nvSpPr>
        <p:spPr>
          <a:xfrm>
            <a:off x="-4572000" y="100692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bus</a:t>
            </a:r>
            <a:endParaRPr/>
          </a:p>
        </p:txBody>
      </p:sp>
      <p:sp>
        <p:nvSpPr>
          <p:cNvPr id="1342" name="CustomShape 38"/>
          <p:cNvSpPr/>
          <p:nvPr/>
        </p:nvSpPr>
        <p:spPr>
          <a:xfrm>
            <a:off x="-5212080" y="192132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device</a:t>
            </a:r>
            <a:endParaRPr/>
          </a:p>
        </p:txBody>
      </p:sp>
      <p:sp>
        <p:nvSpPr>
          <p:cNvPr id="1343" name="CustomShape 39"/>
          <p:cNvSpPr/>
          <p:nvPr/>
        </p:nvSpPr>
        <p:spPr>
          <a:xfrm>
            <a:off x="-3931920" y="182988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driver</a:t>
            </a:r>
            <a:endParaRPr/>
          </a:p>
        </p:txBody>
      </p:sp>
      <p:sp>
        <p:nvSpPr>
          <p:cNvPr id="1344" name="CustomShape 40"/>
          <p:cNvSpPr/>
          <p:nvPr/>
        </p:nvSpPr>
        <p:spPr>
          <a:xfrm>
            <a:off x="-5029200" y="-118764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bus</a:t>
            </a:r>
            <a:endParaRPr/>
          </a:p>
        </p:txBody>
      </p:sp>
      <p:sp>
        <p:nvSpPr>
          <p:cNvPr id="1345" name="CustomShape 41"/>
          <p:cNvSpPr/>
          <p:nvPr/>
        </p:nvSpPr>
        <p:spPr>
          <a:xfrm>
            <a:off x="-5669280" y="-27324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device</a:t>
            </a:r>
            <a:endParaRPr/>
          </a:p>
        </p:txBody>
      </p:sp>
      <p:sp>
        <p:nvSpPr>
          <p:cNvPr id="1346" name="CustomShape 42"/>
          <p:cNvSpPr/>
          <p:nvPr/>
        </p:nvSpPr>
        <p:spPr>
          <a:xfrm>
            <a:off x="-4389120" y="-364680"/>
            <a:ext cx="820440" cy="546120"/>
          </a:xfrm>
          <a:prstGeom prst="ellipse">
            <a:avLst/>
          </a:prstGeom>
          <a:solidFill>
            <a:srgbClr val="729fcf"/>
          </a:solidFill>
          <a:ln>
            <a:solidFill>
              <a:srgbClr val="558ed5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latin typeface="Arial"/>
              </a:rPr>
              <a:t>driver</a:t>
            </a:r>
            <a:endParaRPr/>
          </a:p>
        </p:txBody>
      </p:sp>
      <p:sp>
        <p:nvSpPr>
          <p:cNvPr id="1347" name="CustomShape 43"/>
          <p:cNvSpPr/>
          <p:nvPr/>
        </p:nvSpPr>
        <p:spPr>
          <a:xfrm>
            <a:off x="-5394960" y="275400"/>
            <a:ext cx="911880" cy="72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48" name="CustomShape 44"/>
          <p:cNvSpPr/>
          <p:nvPr/>
        </p:nvSpPr>
        <p:spPr>
          <a:xfrm>
            <a:off x="-4754880" y="-821520"/>
            <a:ext cx="911880" cy="7286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49" name="CustomShape 45"/>
          <p:cNvSpPr/>
          <p:nvPr/>
        </p:nvSpPr>
        <p:spPr>
          <a:xfrm flipH="1">
            <a:off x="-5306400" y="-913320"/>
            <a:ext cx="454680" cy="6375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50" name="CustomShape 46"/>
          <p:cNvSpPr/>
          <p:nvPr/>
        </p:nvSpPr>
        <p:spPr>
          <a:xfrm flipH="1">
            <a:off x="-5032080" y="1372680"/>
            <a:ext cx="454680" cy="6375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51" name="CustomShape 47"/>
          <p:cNvSpPr/>
          <p:nvPr/>
        </p:nvSpPr>
        <p:spPr>
          <a:xfrm>
            <a:off x="-4114800" y="1464120"/>
            <a:ext cx="454680" cy="36324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52" name="CustomShape 48"/>
          <p:cNvSpPr/>
          <p:nvPr/>
        </p:nvSpPr>
        <p:spPr>
          <a:xfrm flipH="1">
            <a:off x="-3842280" y="822960"/>
            <a:ext cx="179100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platform</a:t>
            </a:r>
            <a:endParaRPr/>
          </a:p>
        </p:txBody>
      </p:sp>
      <p:sp>
        <p:nvSpPr>
          <p:cNvPr id="1353" name="CustomShape 49"/>
          <p:cNvSpPr/>
          <p:nvPr/>
        </p:nvSpPr>
        <p:spPr>
          <a:xfrm flipH="1">
            <a:off x="-3257280" y="1566000"/>
            <a:ext cx="1150920" cy="535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probe</a:t>
            </a:r>
            <a:endParaRPr/>
          </a:p>
        </p:txBody>
      </p:sp>
      <p:sp>
        <p:nvSpPr>
          <p:cNvPr id="1354" name="CustomShape 50"/>
          <p:cNvSpPr/>
          <p:nvPr/>
        </p:nvSpPr>
        <p:spPr>
          <a:xfrm>
            <a:off x="13807440" y="274320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Interrupt</a:t>
            </a:r>
            <a:endParaRPr/>
          </a:p>
          <a:p>
            <a:endParaRPr/>
          </a:p>
        </p:txBody>
      </p:sp>
      <p:sp>
        <p:nvSpPr>
          <p:cNvPr id="1355" name="CustomShape 51"/>
          <p:cNvSpPr/>
          <p:nvPr/>
        </p:nvSpPr>
        <p:spPr>
          <a:xfrm flipH="1">
            <a:off x="13933440" y="3669120"/>
            <a:ext cx="1699560" cy="2730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context</a:t>
            </a:r>
            <a:endParaRPr/>
          </a:p>
        </p:txBody>
      </p:sp>
      <p:sp>
        <p:nvSpPr>
          <p:cNvPr id="1356" name="CustomShape 52"/>
          <p:cNvSpPr/>
          <p:nvPr/>
        </p:nvSpPr>
        <p:spPr>
          <a:xfrm>
            <a:off x="16184880" y="265176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Task </a:t>
            </a:r>
            <a:endParaRPr/>
          </a:p>
          <a:p>
            <a:endParaRPr/>
          </a:p>
        </p:txBody>
      </p:sp>
      <p:sp>
        <p:nvSpPr>
          <p:cNvPr id="1357" name="CustomShape 53"/>
          <p:cNvSpPr/>
          <p:nvPr/>
        </p:nvSpPr>
        <p:spPr>
          <a:xfrm flipH="1">
            <a:off x="16310880" y="3577680"/>
            <a:ext cx="1699560" cy="2730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context</a:t>
            </a:r>
            <a:endParaRPr/>
          </a:p>
        </p:txBody>
      </p:sp>
      <p:sp>
        <p:nvSpPr>
          <p:cNvPr id="1358" name="CustomShape 54"/>
          <p:cNvSpPr/>
          <p:nvPr/>
        </p:nvSpPr>
        <p:spPr>
          <a:xfrm>
            <a:off x="17099280" y="249120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Task  queue</a:t>
            </a:r>
            <a:endParaRPr/>
          </a:p>
          <a:p>
            <a:endParaRPr/>
          </a:p>
        </p:txBody>
      </p:sp>
      <p:sp>
        <p:nvSpPr>
          <p:cNvPr id="1359" name="CustomShape 55"/>
          <p:cNvSpPr/>
          <p:nvPr/>
        </p:nvSpPr>
        <p:spPr>
          <a:xfrm>
            <a:off x="18037440" y="303984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Kernel process </a:t>
            </a:r>
            <a:endParaRPr/>
          </a:p>
          <a:p>
            <a:r>
              <a:rPr lang="en-US">
                <a:latin typeface="Arial"/>
              </a:rPr>
              <a:t>thread</a:t>
            </a:r>
            <a:endParaRPr/>
          </a:p>
          <a:p>
            <a:endParaRPr/>
          </a:p>
        </p:txBody>
      </p:sp>
      <p:sp>
        <p:nvSpPr>
          <p:cNvPr id="1360" name="CustomShape 56"/>
          <p:cNvSpPr/>
          <p:nvPr/>
        </p:nvSpPr>
        <p:spPr>
          <a:xfrm>
            <a:off x="16916400" y="-36576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scheduler </a:t>
            </a:r>
            <a:endParaRPr/>
          </a:p>
          <a:p>
            <a:endParaRPr/>
          </a:p>
        </p:txBody>
      </p:sp>
      <p:sp>
        <p:nvSpPr>
          <p:cNvPr id="1361" name="CustomShape 57"/>
          <p:cNvSpPr/>
          <p:nvPr/>
        </p:nvSpPr>
        <p:spPr>
          <a:xfrm>
            <a:off x="14745600" y="804600"/>
            <a:ext cx="21693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wait_queue </a:t>
            </a:r>
            <a:endParaRPr/>
          </a:p>
          <a:p>
            <a:endParaRPr/>
          </a:p>
        </p:txBody>
      </p:sp>
      <p:sp>
        <p:nvSpPr>
          <p:cNvPr id="1362" name="CustomShape 58"/>
          <p:cNvSpPr/>
          <p:nvPr/>
        </p:nvSpPr>
        <p:spPr>
          <a:xfrm flipH="1" flipV="1">
            <a:off x="16000560" y="1918080"/>
            <a:ext cx="455760" cy="91332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63" name="CustomShape 59"/>
          <p:cNvSpPr/>
          <p:nvPr/>
        </p:nvSpPr>
        <p:spPr>
          <a:xfrm flipH="1">
            <a:off x="16823520" y="434880"/>
            <a:ext cx="821520" cy="75240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1364" name="CustomShape 60"/>
          <p:cNvSpPr/>
          <p:nvPr/>
        </p:nvSpPr>
        <p:spPr>
          <a:xfrm>
            <a:off x="7521840" y="-82296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Socket buffer</a:t>
            </a:r>
            <a:endParaRPr/>
          </a:p>
        </p:txBody>
      </p:sp>
      <p:sp>
        <p:nvSpPr>
          <p:cNvPr id="1365" name="CustomShape 61"/>
          <p:cNvSpPr/>
          <p:nvPr/>
        </p:nvSpPr>
        <p:spPr>
          <a:xfrm>
            <a:off x="7613280" y="-1737360"/>
            <a:ext cx="1712160" cy="1073520"/>
          </a:xfrm>
          <a:prstGeom prst="ellipse">
            <a:avLst/>
          </a:prstGeom>
          <a:gradFill>
            <a:gsLst>
              <a:gs pos="0">
                <a:srgbClr val="d9caee"/>
              </a:gs>
              <a:gs pos="100000">
                <a:srgbClr val="f1eaf8"/>
              </a:gs>
            </a:gsLst>
            <a:lin ang="16200000"/>
          </a:gradFill>
          <a:ln w="9360">
            <a:solidFill>
              <a:srgbClr val="7d5fa0"/>
            </a:solidFill>
            <a:round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socket</a:t>
            </a:r>
            <a:endParaRPr/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CustomShape 1"/>
          <p:cNvSpPr/>
          <p:nvPr/>
        </p:nvSpPr>
        <p:spPr>
          <a:xfrm flipH="1">
            <a:off x="2467440" y="-91440"/>
            <a:ext cx="8740440" cy="456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Debug stub in the kernel compliant with gdbremote protocol</a:t>
            </a:r>
            <a:endParaRPr/>
          </a:p>
        </p:txBody>
      </p:sp>
      <p:sp>
        <p:nvSpPr>
          <p:cNvPr id="1367" name="CustomShape 2"/>
          <p:cNvSpPr/>
          <p:nvPr/>
        </p:nvSpPr>
        <p:spPr>
          <a:xfrm flipH="1">
            <a:off x="455040" y="183240"/>
            <a:ext cx="1582920" cy="11102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KGDB and GDB</a:t>
            </a:r>
            <a:endParaRPr/>
          </a:p>
        </p:txBody>
      </p:sp>
      <p:pic>
        <p:nvPicPr>
          <p:cNvPr id="13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43600" y="2202480"/>
            <a:ext cx="8170920" cy="255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CustomShape 1"/>
          <p:cNvSpPr/>
          <p:nvPr/>
        </p:nvSpPr>
        <p:spPr>
          <a:xfrm flipH="1">
            <a:off x="2467440" y="-91440"/>
            <a:ext cx="8740440" cy="456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Debug stub in the kernel compliant with gdbremote protocol</a:t>
            </a:r>
            <a:endParaRPr/>
          </a:p>
        </p:txBody>
      </p:sp>
      <p:sp>
        <p:nvSpPr>
          <p:cNvPr id="1370" name="CustomShape 2"/>
          <p:cNvSpPr/>
          <p:nvPr/>
        </p:nvSpPr>
        <p:spPr>
          <a:xfrm flipH="1">
            <a:off x="455040" y="822960"/>
            <a:ext cx="5760360" cy="730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b. Qemu and gdbserver</a:t>
            </a:r>
            <a:endParaRPr/>
          </a:p>
        </p:txBody>
      </p:sp>
      <p:pic>
        <p:nvPicPr>
          <p:cNvPr id="13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96640" y="1963440"/>
            <a:ext cx="4551480" cy="292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CustomShape 1"/>
          <p:cNvSpPr/>
          <p:nvPr/>
        </p:nvSpPr>
        <p:spPr>
          <a:xfrm flipH="1">
            <a:off x="2467440" y="-91440"/>
            <a:ext cx="8740440" cy="456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Debug stub in the kernel compliant with gdbremote protocol</a:t>
            </a:r>
            <a:endParaRPr/>
          </a:p>
        </p:txBody>
      </p:sp>
      <p:sp>
        <p:nvSpPr>
          <p:cNvPr id="1373" name="CustomShape 2"/>
          <p:cNvSpPr/>
          <p:nvPr/>
        </p:nvSpPr>
        <p:spPr>
          <a:xfrm flipH="1">
            <a:off x="455040" y="183240"/>
            <a:ext cx="5211720" cy="127872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gdbremote compliant JTAG - e.g. OpenOCD</a:t>
            </a:r>
            <a:endParaRPr/>
          </a:p>
        </p:txBody>
      </p:sp>
      <p:pic>
        <p:nvPicPr>
          <p:cNvPr id="13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7720" y="2261520"/>
            <a:ext cx="11228400" cy="313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CustomShape 1"/>
          <p:cNvSpPr/>
          <p:nvPr/>
        </p:nvSpPr>
        <p:spPr>
          <a:xfrm flipH="1">
            <a:off x="675360" y="-2468880"/>
            <a:ext cx="8740440" cy="26506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#define VERMAGIC_STRING                                                 \</a:t>
            </a:r>
            <a:endParaRPr/>
          </a:p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29         UTS_RELEASE " "                                                 \</a:t>
            </a:r>
            <a:endParaRPr/>
          </a:p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30         MODULE_VERMAGIC_SMP MODULE_VERMAGIC_PREEMPT                     \</a:t>
            </a:r>
            <a:endParaRPr/>
          </a:p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31         MODULE_VERMAGIC_MODULE_UNLOAD MODULE_VERMAGIC_MODVERSIONS       \</a:t>
            </a:r>
            <a:endParaRPr/>
          </a:p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32         MODULE_ARCH_VERMAGIC</a:t>
            </a:r>
            <a:endParaRPr/>
          </a:p>
        </p:txBody>
      </p:sp>
      <p:sp>
        <p:nvSpPr>
          <p:cNvPr id="1376" name="CustomShape 2"/>
          <p:cNvSpPr/>
          <p:nvPr/>
        </p:nvSpPr>
        <p:spPr>
          <a:xfrm flipH="1">
            <a:off x="455040" y="822960"/>
            <a:ext cx="5760360" cy="73044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b. Qemu and gdbserver</a:t>
            </a:r>
            <a:endParaRPr/>
          </a:p>
        </p:txBody>
      </p:sp>
      <p:pic>
        <p:nvPicPr>
          <p:cNvPr id="13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60320" y="1739520"/>
            <a:ext cx="4551480" cy="2922840"/>
          </a:xfrm>
          <a:prstGeom prst="rect">
            <a:avLst/>
          </a:prstGeom>
          <a:ln>
            <a:noFill/>
          </a:ln>
        </p:spPr>
      </p:pic>
      <p:sp>
        <p:nvSpPr>
          <p:cNvPr id="1378" name="CustomShape 3"/>
          <p:cNvSpPr/>
          <p:nvPr/>
        </p:nvSpPr>
        <p:spPr>
          <a:xfrm flipH="1">
            <a:off x="218160" y="3840480"/>
            <a:ext cx="8740440" cy="6399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Insmod:</a:t>
            </a:r>
            <a:endParaRPr/>
          </a:p>
          <a:p>
            <a:r>
              <a:rPr lang="en-US">
                <a:latin typeface="Arial"/>
              </a:rPr>
              <a:t>nvalid module format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Dmesg | tail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rtutil3070ap:version magic '2.6.35.14-96.fc14.i686 SMP mod_unload 686 ' should be '2.6.35.6-45.fc14.i686 SMP mod_unload 686'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version magic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Module Makefile</a:t>
            </a:r>
            <a:endParaRPr/>
          </a:p>
          <a:p>
            <a:r>
              <a:rPr lang="en-US">
                <a:latin typeface="Arial"/>
              </a:rPr>
              <a:t>/lib/modules/`uname -r`/build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Ls build(soft link)</a:t>
            </a:r>
            <a:endParaRPr/>
          </a:p>
          <a:p>
            <a:endParaRPr/>
          </a:p>
          <a:p>
            <a:endParaRPr/>
          </a:p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#define VERMAGIC_STRING                 \</a:t>
            </a:r>
            <a:endParaRPr/>
          </a:p>
          <a:p>
            <a:r>
              <a:rPr lang="en-US">
                <a:latin typeface="Arial"/>
              </a:rPr>
              <a:t>"2.6.35.6-45.fc14.i686" ""      \</a:t>
            </a:r>
            <a:endParaRPr/>
          </a:p>
          <a:p>
            <a:r>
              <a:rPr lang="en-US">
                <a:latin typeface="Arial"/>
              </a:rPr>
              <a:t>MODULE_VERMAGIC_SMP MODULE_VERMAGIC_PREEMPT  \</a:t>
            </a:r>
            <a:endParaRPr/>
          </a:p>
          <a:p>
            <a:r>
              <a:rPr lang="en-US">
                <a:latin typeface="Arial"/>
              </a:rPr>
              <a:t>MODULE_VERMAGIC_MODULE_UNLOAD MODULE_VERMAGIC_MODVERSIONS \</a:t>
            </a:r>
            <a:endParaRPr/>
          </a:p>
          <a:p>
            <a:r>
              <a:rPr lang="en-US">
                <a:latin typeface="Arial"/>
              </a:rPr>
              <a:t>MODULE_ARCH_VERMAGIC</a:t>
            </a:r>
            <a:endParaRPr/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Packet Encoding Format</a:t>
            </a:r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391320" y="1707120"/>
            <a:ext cx="1364400" cy="42840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alibri"/>
                <a:ea typeface="ＭＳ Ｐゴシック"/>
              </a:rPr>
              <a:t>Packet Type</a:t>
            </a:r>
            <a:endParaRPr/>
          </a:p>
        </p:txBody>
      </p:sp>
      <p:sp>
        <p:nvSpPr>
          <p:cNvPr id="248" name="CustomShape 3"/>
          <p:cNvSpPr/>
          <p:nvPr/>
        </p:nvSpPr>
        <p:spPr>
          <a:xfrm>
            <a:off x="1759680" y="1707120"/>
            <a:ext cx="6189120" cy="428400"/>
          </a:xfrm>
          <a:prstGeom prst="rect">
            <a:avLst/>
          </a:prstGeom>
          <a:gradFill>
            <a:gsLst>
              <a:gs pos="0">
                <a:srgbClr val="a6c26f"/>
              </a:gs>
              <a:gs pos="100000">
                <a:srgbClr val="9cbf54"/>
              </a:gs>
            </a:gsLst>
            <a:lin ang="5400000"/>
          </a:gradFill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249" name="CustomShape 4"/>
          <p:cNvSpPr/>
          <p:nvPr/>
        </p:nvSpPr>
        <p:spPr>
          <a:xfrm>
            <a:off x="391320" y="2283120"/>
            <a:ext cx="136440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50" name="CustomShape 5"/>
          <p:cNvSpPr/>
          <p:nvPr/>
        </p:nvSpPr>
        <p:spPr>
          <a:xfrm>
            <a:off x="1759680" y="2283120"/>
            <a:ext cx="618912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51" name="CustomShape 6"/>
          <p:cNvSpPr/>
          <p:nvPr/>
        </p:nvSpPr>
        <p:spPr>
          <a:xfrm>
            <a:off x="831960" y="2391480"/>
            <a:ext cx="484200" cy="2102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52" name="CustomShape 7"/>
          <p:cNvSpPr/>
          <p:nvPr/>
        </p:nvSpPr>
        <p:spPr>
          <a:xfrm>
            <a:off x="5063400" y="2391480"/>
            <a:ext cx="1174320" cy="2102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Variable length</a:t>
            </a:r>
            <a:endParaRPr/>
          </a:p>
        </p:txBody>
      </p:sp>
      <p:sp>
        <p:nvSpPr>
          <p:cNvPr id="253" name="CustomShape 8"/>
          <p:cNvSpPr/>
          <p:nvPr/>
        </p:nvSpPr>
        <p:spPr>
          <a:xfrm>
            <a:off x="236160" y="3228480"/>
            <a:ext cx="4274280" cy="3621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Example: </a:t>
            </a: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SoftDevice API: </a:t>
            </a: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BLE_GapSetAddress</a:t>
            </a:r>
            <a:endParaRPr/>
          </a:p>
        </p:txBody>
      </p:sp>
      <p:sp>
        <p:nvSpPr>
          <p:cNvPr id="254" name="CustomShape 9"/>
          <p:cNvSpPr/>
          <p:nvPr/>
        </p:nvSpPr>
        <p:spPr>
          <a:xfrm>
            <a:off x="391320" y="3615480"/>
            <a:ext cx="924120" cy="4284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Calibri"/>
                <a:ea typeface="ＭＳ Ｐゴシック"/>
              </a:rPr>
              <a:t>Packet Type: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Calibri"/>
                <a:ea typeface="ＭＳ Ｐゴシック"/>
              </a:rPr>
              <a:t>0x00</a:t>
            </a:r>
            <a:endParaRPr/>
          </a:p>
        </p:txBody>
      </p:sp>
      <p:sp>
        <p:nvSpPr>
          <p:cNvPr id="255" name="CustomShape 10"/>
          <p:cNvSpPr/>
          <p:nvPr/>
        </p:nvSpPr>
        <p:spPr>
          <a:xfrm>
            <a:off x="1319040" y="3615480"/>
            <a:ext cx="6629400" cy="42840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</a:rPr>
              <a:t>Packet</a:t>
            </a:r>
            <a:endParaRPr/>
          </a:p>
        </p:txBody>
      </p:sp>
      <p:sp>
        <p:nvSpPr>
          <p:cNvPr id="256" name="CustomShape 11"/>
          <p:cNvSpPr/>
          <p:nvPr/>
        </p:nvSpPr>
        <p:spPr>
          <a:xfrm>
            <a:off x="391320" y="4191480"/>
            <a:ext cx="92412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57" name="CustomShape 12"/>
          <p:cNvSpPr/>
          <p:nvPr/>
        </p:nvSpPr>
        <p:spPr>
          <a:xfrm>
            <a:off x="1319040" y="4191480"/>
            <a:ext cx="662940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58" name="CustomShape 13"/>
          <p:cNvSpPr/>
          <p:nvPr/>
        </p:nvSpPr>
        <p:spPr>
          <a:xfrm>
            <a:off x="655920" y="4221360"/>
            <a:ext cx="342360" cy="149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59" name="CustomShape 14"/>
          <p:cNvSpPr/>
          <p:nvPr/>
        </p:nvSpPr>
        <p:spPr>
          <a:xfrm>
            <a:off x="4410720" y="4205520"/>
            <a:ext cx="441360" cy="149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10bytes</a:t>
            </a:r>
            <a:endParaRPr/>
          </a:p>
        </p:txBody>
      </p:sp>
      <p:sp>
        <p:nvSpPr>
          <p:cNvPr id="260" name="Line 15"/>
          <p:cNvSpPr/>
          <p:nvPr/>
        </p:nvSpPr>
        <p:spPr>
          <a:xfrm>
            <a:off x="1319040" y="4047480"/>
            <a:ext cx="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225000000" sp="1225000000"/>
              <a:ds d="1225000000" sp="1225000000"/>
            </a:custDash>
            <a:miter/>
          </a:ln>
        </p:spPr>
      </p:sp>
      <p:sp>
        <p:nvSpPr>
          <p:cNvPr id="261" name="Line 16"/>
          <p:cNvSpPr/>
          <p:nvPr/>
        </p:nvSpPr>
        <p:spPr>
          <a:xfrm>
            <a:off x="7953840" y="4047480"/>
            <a:ext cx="0" cy="89964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225000000" sp="1225000000"/>
              <a:ds d="1225000000" sp="1225000000"/>
            </a:custDash>
            <a:miter/>
          </a:ln>
        </p:spPr>
      </p:sp>
      <p:sp>
        <p:nvSpPr>
          <p:cNvPr id="262" name="CustomShape 17"/>
          <p:cNvSpPr/>
          <p:nvPr/>
        </p:nvSpPr>
        <p:spPr>
          <a:xfrm>
            <a:off x="1319040" y="4543200"/>
            <a:ext cx="796680" cy="4284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Calibri"/>
                <a:ea typeface="ＭＳ Ｐゴシック"/>
              </a:rPr>
              <a:t>Operation code</a:t>
            </a:r>
            <a:endParaRPr/>
          </a:p>
        </p:txBody>
      </p:sp>
      <p:sp>
        <p:nvSpPr>
          <p:cNvPr id="263" name="CustomShape 18"/>
          <p:cNvSpPr/>
          <p:nvPr/>
        </p:nvSpPr>
        <p:spPr>
          <a:xfrm>
            <a:off x="2119680" y="4550760"/>
            <a:ext cx="796680" cy="4284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Calibri"/>
                <a:ea typeface="ＭＳ Ｐゴシック"/>
              </a:rPr>
              <a:t>Address cycle mode</a:t>
            </a:r>
            <a:endParaRPr/>
          </a:p>
        </p:txBody>
      </p:sp>
      <p:sp>
        <p:nvSpPr>
          <p:cNvPr id="264" name="CustomShape 19"/>
          <p:cNvSpPr/>
          <p:nvPr/>
        </p:nvSpPr>
        <p:spPr>
          <a:xfrm>
            <a:off x="2919960" y="4550760"/>
            <a:ext cx="796680" cy="4284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  <a:ea typeface="ＭＳ Ｐゴシック"/>
              </a:rPr>
              <a:t>Field present</a:t>
            </a:r>
            <a:endParaRPr/>
          </a:p>
        </p:txBody>
      </p:sp>
      <p:sp>
        <p:nvSpPr>
          <p:cNvPr id="265" name="CustomShape 20"/>
          <p:cNvSpPr/>
          <p:nvPr/>
        </p:nvSpPr>
        <p:spPr>
          <a:xfrm>
            <a:off x="3720600" y="4547880"/>
            <a:ext cx="4228200" cy="428400"/>
          </a:xfrm>
          <a:prstGeom prst="rect">
            <a:avLst/>
          </a:prstGeom>
          <a:gradFill>
            <a:gsLst>
              <a:gs pos="0">
                <a:srgbClr val="cadaae"/>
              </a:gs>
              <a:gs pos="100000">
                <a:srgbClr val="c0d3a1"/>
              </a:gs>
            </a:gsLst>
            <a:lin ang="5400000"/>
          </a:gradFill>
          <a:ln w="6480">
            <a:solidFill>
              <a:srgbClr val="9bbb59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</a:rPr>
              <a:t>Address</a:t>
            </a:r>
            <a:endParaRPr/>
          </a:p>
        </p:txBody>
      </p:sp>
      <p:sp>
        <p:nvSpPr>
          <p:cNvPr id="266" name="CustomShape 21"/>
          <p:cNvSpPr/>
          <p:nvPr/>
        </p:nvSpPr>
        <p:spPr>
          <a:xfrm>
            <a:off x="1319040" y="5038560"/>
            <a:ext cx="79704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67" name="CustomShape 22"/>
          <p:cNvSpPr/>
          <p:nvPr/>
        </p:nvSpPr>
        <p:spPr>
          <a:xfrm>
            <a:off x="2119680" y="5038560"/>
            <a:ext cx="79704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68" name="CustomShape 23"/>
          <p:cNvSpPr/>
          <p:nvPr/>
        </p:nvSpPr>
        <p:spPr>
          <a:xfrm>
            <a:off x="2919960" y="5038560"/>
            <a:ext cx="79704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69" name="CustomShape 24"/>
          <p:cNvSpPr/>
          <p:nvPr/>
        </p:nvSpPr>
        <p:spPr>
          <a:xfrm>
            <a:off x="1546200" y="5058720"/>
            <a:ext cx="342360" cy="149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70" name="CustomShape 25"/>
          <p:cNvSpPr/>
          <p:nvPr/>
        </p:nvSpPr>
        <p:spPr>
          <a:xfrm>
            <a:off x="2346840" y="5049000"/>
            <a:ext cx="342360" cy="149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71" name="CustomShape 26"/>
          <p:cNvSpPr/>
          <p:nvPr/>
        </p:nvSpPr>
        <p:spPr>
          <a:xfrm>
            <a:off x="3147120" y="5049000"/>
            <a:ext cx="342360" cy="149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72" name="Line 27"/>
          <p:cNvSpPr/>
          <p:nvPr/>
        </p:nvSpPr>
        <p:spPr>
          <a:xfrm flipH="1">
            <a:off x="3720240" y="4979160"/>
            <a:ext cx="1800" cy="7030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225000000" sp="1225000000"/>
              <a:ds d="1225000000" sp="1225000000"/>
            </a:custDash>
            <a:miter/>
          </a:ln>
        </p:spPr>
      </p:sp>
      <p:sp>
        <p:nvSpPr>
          <p:cNvPr id="273" name="Line 28"/>
          <p:cNvSpPr/>
          <p:nvPr/>
        </p:nvSpPr>
        <p:spPr>
          <a:xfrm>
            <a:off x="7956360" y="4980960"/>
            <a:ext cx="4320" cy="701280"/>
          </a:xfrm>
          <a:prstGeom prst="line">
            <a:avLst/>
          </a:prstGeom>
          <a:ln cap="rnd" w="6480">
            <a:solidFill>
              <a:srgbClr val="4f81bd"/>
            </a:solidFill>
            <a:custDash>
              <a:ds d="1225000000" sp="1225000000"/>
              <a:ds d="1225000000" sp="1225000000"/>
            </a:custDash>
            <a:miter/>
          </a:ln>
        </p:spPr>
      </p:sp>
      <p:sp>
        <p:nvSpPr>
          <p:cNvPr id="274" name="CustomShape 29"/>
          <p:cNvSpPr/>
          <p:nvPr/>
        </p:nvSpPr>
        <p:spPr>
          <a:xfrm>
            <a:off x="3720600" y="5250960"/>
            <a:ext cx="796680" cy="4284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Calibri"/>
                <a:ea typeface="ＭＳ Ｐゴシック"/>
              </a:rPr>
              <a:t>Type</a:t>
            </a:r>
            <a:endParaRPr/>
          </a:p>
        </p:txBody>
      </p:sp>
      <p:sp>
        <p:nvSpPr>
          <p:cNvPr id="275" name="CustomShape 30"/>
          <p:cNvSpPr/>
          <p:nvPr/>
        </p:nvSpPr>
        <p:spPr>
          <a:xfrm>
            <a:off x="4524840" y="5250240"/>
            <a:ext cx="3432240" cy="428400"/>
          </a:xfrm>
          <a:prstGeom prst="rect">
            <a:avLst/>
          </a:prstGeom>
          <a:gradFill>
            <a:gsLst>
              <a:gs pos="0">
                <a:srgbClr val="abbddb"/>
              </a:gs>
              <a:gs pos="100000">
                <a:srgbClr val="9db2d4"/>
              </a:gs>
            </a:gsLst>
            <a:lin ang="5400000"/>
          </a:gradFill>
          <a:ln w="6480">
            <a:solidFill>
              <a:srgbClr val="4f81bd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50">
                <a:solidFill>
                  <a:srgbClr val="000000"/>
                </a:solidFill>
                <a:latin typeface="Calibri"/>
                <a:ea typeface="ＭＳ Ｐゴシック"/>
              </a:rPr>
              <a:t>Address</a:t>
            </a:r>
            <a:endParaRPr/>
          </a:p>
        </p:txBody>
      </p:sp>
      <p:sp>
        <p:nvSpPr>
          <p:cNvPr id="276" name="CustomShape 31"/>
          <p:cNvSpPr/>
          <p:nvPr/>
        </p:nvSpPr>
        <p:spPr>
          <a:xfrm>
            <a:off x="3720600" y="5740200"/>
            <a:ext cx="79704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77" name="CustomShape 32"/>
          <p:cNvSpPr/>
          <p:nvPr/>
        </p:nvSpPr>
        <p:spPr>
          <a:xfrm>
            <a:off x="3947760" y="5760360"/>
            <a:ext cx="342360" cy="14940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1 byte</a:t>
            </a:r>
            <a:endParaRPr/>
          </a:p>
        </p:txBody>
      </p:sp>
      <p:sp>
        <p:nvSpPr>
          <p:cNvPr id="278" name="CustomShape 33"/>
          <p:cNvSpPr/>
          <p:nvPr/>
        </p:nvSpPr>
        <p:spPr>
          <a:xfrm>
            <a:off x="4520880" y="5740200"/>
            <a:ext cx="343620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79" name="CustomShape 34"/>
          <p:cNvSpPr/>
          <p:nvPr/>
        </p:nvSpPr>
        <p:spPr>
          <a:xfrm>
            <a:off x="5994360" y="5760360"/>
            <a:ext cx="489240" cy="1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6 bytes</a:t>
            </a:r>
            <a:endParaRPr/>
          </a:p>
        </p:txBody>
      </p:sp>
      <p:sp>
        <p:nvSpPr>
          <p:cNvPr id="280" name="CustomShape 35"/>
          <p:cNvSpPr/>
          <p:nvPr/>
        </p:nvSpPr>
        <p:spPr>
          <a:xfrm>
            <a:off x="3732480" y="5043960"/>
            <a:ext cx="4202640" cy="36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81" name="CustomShape 36"/>
          <p:cNvSpPr/>
          <p:nvPr/>
        </p:nvSpPr>
        <p:spPr>
          <a:xfrm>
            <a:off x="5589000" y="5043960"/>
            <a:ext cx="489240" cy="1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  <a:ea typeface="ＭＳ Ｐゴシック"/>
              </a:rPr>
              <a:t>7 bytes</a:t>
            </a:r>
            <a:endParaRPr/>
          </a:p>
        </p:txBody>
      </p:sp>
      <p:sp>
        <p:nvSpPr>
          <p:cNvPr id="282" name="CustomShape 37"/>
          <p:cNvSpPr/>
          <p:nvPr/>
        </p:nvSpPr>
        <p:spPr>
          <a:xfrm>
            <a:off x="1892520" y="2283120"/>
            <a:ext cx="2959920" cy="941760"/>
          </a:xfrm>
          <a:prstGeom prst="wedgeRoundRectCallout">
            <a:avLst>
              <a:gd name="adj1" fmla="val -87584"/>
              <a:gd name="adj2" fmla="val -76590"/>
              <a:gd name="adj3" fmla="val 16667"/>
            </a:avLst>
          </a:prstGeom>
          <a:noFill/>
          <a:ln w="12600">
            <a:solidFill>
              <a:srgbClr val="8064a2"/>
            </a:solidFill>
            <a:miter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0x00: Command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0x01: Command Response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0x02: DTM Command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  <a:ea typeface="ＭＳ Ｐゴシック"/>
              </a:rPr>
              <a:t>0x03: DTM Command Response</a:t>
            </a:r>
            <a:endParaRPr/>
          </a:p>
        </p:txBody>
      </p:sp>
      <p:sp>
        <p:nvSpPr>
          <p:cNvPr id="283" name="CustomShape 38"/>
          <p:cNvSpPr/>
          <p:nvPr/>
        </p:nvSpPr>
        <p:spPr>
          <a:xfrm>
            <a:off x="8585280" y="1587600"/>
            <a:ext cx="2930040" cy="4246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Vender Provided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Codec packet Format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43080" y="282960"/>
            <a:ext cx="11519640" cy="72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2400">
                <a:solidFill>
                  <a:srgbClr val="4d4d4d"/>
                </a:solidFill>
                <a:latin typeface="Arial"/>
              </a:rPr>
              <a:t>Commands and responses</a:t>
            </a:r>
            <a:endParaRPr/>
          </a:p>
        </p:txBody>
      </p:sp>
      <p:sp>
        <p:nvSpPr>
          <p:cNvPr id="285" name="CustomShape 2"/>
          <p:cNvSpPr/>
          <p:nvPr/>
        </p:nvSpPr>
        <p:spPr>
          <a:xfrm>
            <a:off x="1085760" y="1927080"/>
            <a:ext cx="360" cy="242640"/>
          </a:xfrm>
          <a:prstGeom prst="roundRect">
            <a:avLst>
              <a:gd name="adj" fmla="val 7544"/>
            </a:avLst>
          </a:prstGeom>
          <a:noFill/>
          <a:ln>
            <a:noFill/>
          </a:ln>
        </p:spPr>
      </p:sp>
      <p:sp>
        <p:nvSpPr>
          <p:cNvPr id="286" name="CustomShape 3"/>
          <p:cNvSpPr/>
          <p:nvPr/>
        </p:nvSpPr>
        <p:spPr>
          <a:xfrm>
            <a:off x="4398120" y="1921320"/>
            <a:ext cx="4640760" cy="3668760"/>
          </a:xfrm>
          <a:prstGeom prst="roundRect">
            <a:avLst>
              <a:gd name="adj" fmla="val 4432"/>
            </a:avLst>
          </a:prstGeom>
          <a:gradFill>
            <a:gsLst>
              <a:gs pos="0">
                <a:srgbClr val="fcc9ab"/>
              </a:gs>
              <a:gs pos="100000">
                <a:srgbClr val="fbbe9c"/>
              </a:gs>
            </a:gsLst>
            <a:lin ang="5400000"/>
          </a:gradFill>
          <a:ln w="6480">
            <a:solidFill>
              <a:srgbClr val="f79646"/>
            </a:solidFill>
            <a:miter/>
          </a:ln>
        </p:spPr>
      </p:sp>
      <p:sp>
        <p:nvSpPr>
          <p:cNvPr id="287" name="CustomShape 4"/>
          <p:cNvSpPr/>
          <p:nvPr/>
        </p:nvSpPr>
        <p:spPr>
          <a:xfrm>
            <a:off x="1481760" y="2143440"/>
            <a:ext cx="1364400" cy="4284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Spritzer</a:t>
            </a:r>
            <a:endParaRPr/>
          </a:p>
        </p:txBody>
      </p:sp>
      <p:sp>
        <p:nvSpPr>
          <p:cNvPr id="288" name="CustomShape 5"/>
          <p:cNvSpPr/>
          <p:nvPr/>
        </p:nvSpPr>
        <p:spPr>
          <a:xfrm>
            <a:off x="6760440" y="2143440"/>
            <a:ext cx="2100240" cy="4284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Nordic SoftDevice</a:t>
            </a:r>
            <a:endParaRPr/>
          </a:p>
        </p:txBody>
      </p:sp>
      <p:sp>
        <p:nvSpPr>
          <p:cNvPr id="289" name="CustomShape 6"/>
          <p:cNvSpPr/>
          <p:nvPr/>
        </p:nvSpPr>
        <p:spPr>
          <a:xfrm>
            <a:off x="4660920" y="2143440"/>
            <a:ext cx="1627200" cy="42840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ＭＳ Ｐゴシック"/>
              </a:rPr>
              <a:t>Nordic Codec</a:t>
            </a:r>
            <a:endParaRPr/>
          </a:p>
        </p:txBody>
      </p:sp>
      <p:sp>
        <p:nvSpPr>
          <p:cNvPr id="290" name="Line 7"/>
          <p:cNvSpPr/>
          <p:nvPr/>
        </p:nvSpPr>
        <p:spPr>
          <a:xfrm>
            <a:off x="2165760" y="2575080"/>
            <a:ext cx="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291" name="Line 8"/>
          <p:cNvSpPr/>
          <p:nvPr/>
        </p:nvSpPr>
        <p:spPr>
          <a:xfrm>
            <a:off x="5427720" y="2575080"/>
            <a:ext cx="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292" name="Line 9"/>
          <p:cNvSpPr/>
          <p:nvPr/>
        </p:nvSpPr>
        <p:spPr>
          <a:xfrm>
            <a:off x="7890120" y="2575080"/>
            <a:ext cx="0" cy="2736360"/>
          </a:xfrm>
          <a:prstGeom prst="line">
            <a:avLst/>
          </a:prstGeom>
          <a:ln cap="rnd" w="19080">
            <a:solidFill>
              <a:srgbClr val="000000"/>
            </a:solidFill>
            <a:custDash>
              <a:ds d="2809000000" sp="2809000000"/>
              <a:ds d="2809000000" sp="2809000000"/>
            </a:custDash>
            <a:miter/>
          </a:ln>
        </p:spPr>
      </p:sp>
      <p:sp>
        <p:nvSpPr>
          <p:cNvPr id="293" name="CustomShape 10"/>
          <p:cNvSpPr/>
          <p:nvPr/>
        </p:nvSpPr>
        <p:spPr>
          <a:xfrm>
            <a:off x="1224360" y="2791440"/>
            <a:ext cx="933480" cy="4838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Command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execution</a:t>
            </a:r>
            <a:endParaRPr/>
          </a:p>
        </p:txBody>
      </p:sp>
      <p:sp>
        <p:nvSpPr>
          <p:cNvPr id="294" name="CustomShape 11"/>
          <p:cNvSpPr/>
          <p:nvPr/>
        </p:nvSpPr>
        <p:spPr>
          <a:xfrm>
            <a:off x="2165760" y="3223440"/>
            <a:ext cx="325836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295" name="CustomShape 12"/>
          <p:cNvSpPr/>
          <p:nvPr/>
        </p:nvSpPr>
        <p:spPr>
          <a:xfrm>
            <a:off x="3362760" y="2951280"/>
            <a:ext cx="1384560" cy="4838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Command /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DTM command</a:t>
            </a:r>
            <a:endParaRPr/>
          </a:p>
        </p:txBody>
      </p:sp>
      <p:sp>
        <p:nvSpPr>
          <p:cNvPr id="296" name="CustomShape 13"/>
          <p:cNvSpPr/>
          <p:nvPr/>
        </p:nvSpPr>
        <p:spPr>
          <a:xfrm>
            <a:off x="5427720" y="3583440"/>
            <a:ext cx="2458800" cy="360"/>
          </a:xfrm>
          <a:prstGeom prst="straightConnector1">
            <a:avLst/>
          </a:prstGeom>
          <a:noFill/>
          <a:ln w="12600">
            <a:solidFill>
              <a:srgbClr val="000000"/>
            </a:solidFill>
            <a:miter/>
            <a:tailEnd len="med" type="triangle" w="med"/>
          </a:ln>
        </p:spPr>
      </p:sp>
      <p:sp>
        <p:nvSpPr>
          <p:cNvPr id="297" name="CustomShape 14"/>
          <p:cNvSpPr/>
          <p:nvPr/>
        </p:nvSpPr>
        <p:spPr>
          <a:xfrm>
            <a:off x="6294960" y="3376440"/>
            <a:ext cx="113940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Function call</a:t>
            </a:r>
            <a:endParaRPr/>
          </a:p>
        </p:txBody>
      </p:sp>
      <p:sp>
        <p:nvSpPr>
          <p:cNvPr id="298" name="CustomShape 15"/>
          <p:cNvSpPr/>
          <p:nvPr/>
        </p:nvSpPr>
        <p:spPr>
          <a:xfrm flipH="1">
            <a:off x="5438520" y="3943440"/>
            <a:ext cx="2444760" cy="36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</p:sp>
      <p:sp>
        <p:nvSpPr>
          <p:cNvPr id="299" name="CustomShape 16"/>
          <p:cNvSpPr/>
          <p:nvPr/>
        </p:nvSpPr>
        <p:spPr>
          <a:xfrm>
            <a:off x="5928120" y="4015440"/>
            <a:ext cx="187236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SoftDevice response</a:t>
            </a:r>
            <a:endParaRPr/>
          </a:p>
        </p:txBody>
      </p:sp>
      <p:sp>
        <p:nvSpPr>
          <p:cNvPr id="300" name="CustomShape 17"/>
          <p:cNvSpPr/>
          <p:nvPr/>
        </p:nvSpPr>
        <p:spPr>
          <a:xfrm flipH="1">
            <a:off x="2162160" y="4519440"/>
            <a:ext cx="3258360" cy="360"/>
          </a:xfrm>
          <a:prstGeom prst="straightConnector1">
            <a:avLst/>
          </a:prstGeom>
          <a:noFill/>
          <a:ln cap="rnd" w="12600">
            <a:solidFill>
              <a:srgbClr val="000000"/>
            </a:solidFill>
            <a:custDash>
              <a:ds d="1225000000" sp="1225000000"/>
            </a:custDash>
            <a:miter/>
            <a:tailEnd len="med" type="arrow" w="med"/>
          </a:ln>
        </p:spPr>
      </p:sp>
      <p:sp>
        <p:nvSpPr>
          <p:cNvPr id="301" name="CustomShape 18"/>
          <p:cNvSpPr/>
          <p:nvPr/>
        </p:nvSpPr>
        <p:spPr>
          <a:xfrm>
            <a:off x="3136320" y="4250520"/>
            <a:ext cx="2276280" cy="4838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Command Response /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DTM command response</a:t>
            </a:r>
            <a:endParaRPr/>
          </a:p>
        </p:txBody>
      </p:sp>
      <p:sp>
        <p:nvSpPr>
          <p:cNvPr id="302" name="CustomShape 19"/>
          <p:cNvSpPr/>
          <p:nvPr/>
        </p:nvSpPr>
        <p:spPr>
          <a:xfrm>
            <a:off x="2085120" y="3223440"/>
            <a:ext cx="360" cy="1292400"/>
          </a:xfrm>
          <a:prstGeom prst="straightConnector1">
            <a:avLst/>
          </a:prstGeom>
          <a:noFill/>
          <a:ln w="648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303" name="CustomShape 20"/>
          <p:cNvSpPr/>
          <p:nvPr/>
        </p:nvSpPr>
        <p:spPr>
          <a:xfrm>
            <a:off x="1693800" y="3802320"/>
            <a:ext cx="397080" cy="24048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Wait</a:t>
            </a:r>
            <a:endParaRPr/>
          </a:p>
        </p:txBody>
      </p:sp>
      <p:sp>
        <p:nvSpPr>
          <p:cNvPr id="304" name="CustomShape 21"/>
          <p:cNvSpPr/>
          <p:nvPr/>
        </p:nvSpPr>
        <p:spPr>
          <a:xfrm>
            <a:off x="9579600" y="3725280"/>
            <a:ext cx="2142720" cy="2031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3a5f8b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Vender Provided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Commands &amp;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4f81bd"/>
                </a:solidFill>
                <a:latin typeface="Calibri"/>
                <a:ea typeface="ＭＳ Ｐゴシック"/>
              </a:rPr>
              <a:t>Responses</a:t>
            </a:r>
            <a:endParaRPr/>
          </a:p>
        </p:txBody>
      </p:sp>
      <p:sp>
        <p:nvSpPr>
          <p:cNvPr id="305" name="CustomShape 22"/>
          <p:cNvSpPr/>
          <p:nvPr/>
        </p:nvSpPr>
        <p:spPr>
          <a:xfrm>
            <a:off x="10047600" y="2220480"/>
            <a:ext cx="14144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miter/>
            <a:tailEnd len="lg" type="triangle" w="lg"/>
          </a:ln>
        </p:spPr>
      </p:sp>
      <p:sp>
        <p:nvSpPr>
          <p:cNvPr id="306" name="CustomShape 23"/>
          <p:cNvSpPr/>
          <p:nvPr/>
        </p:nvSpPr>
        <p:spPr>
          <a:xfrm>
            <a:off x="10238760" y="1949760"/>
            <a:ext cx="105408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sync call</a:t>
            </a:r>
            <a:endParaRPr/>
          </a:p>
        </p:txBody>
      </p:sp>
      <p:sp>
        <p:nvSpPr>
          <p:cNvPr id="307" name="CustomShape 24"/>
          <p:cNvSpPr/>
          <p:nvPr/>
        </p:nvSpPr>
        <p:spPr>
          <a:xfrm>
            <a:off x="10058400" y="2791080"/>
            <a:ext cx="1414440" cy="360"/>
          </a:xfrm>
          <a:prstGeom prst="straightConnector1">
            <a:avLst/>
          </a:prstGeom>
          <a:noFill/>
          <a:ln cap="rnd" w="28440">
            <a:solidFill>
              <a:srgbClr val="000000"/>
            </a:solidFill>
            <a:custDash>
              <a:ds d="6241000000" sp="6241000000"/>
            </a:custDash>
            <a:miter/>
            <a:tailEnd len="lg" type="arrow" w="lg"/>
          </a:ln>
        </p:spPr>
      </p:sp>
      <p:sp>
        <p:nvSpPr>
          <p:cNvPr id="308" name="CustomShape 25"/>
          <p:cNvSpPr/>
          <p:nvPr/>
        </p:nvSpPr>
        <p:spPr>
          <a:xfrm>
            <a:off x="10253520" y="2531880"/>
            <a:ext cx="795240" cy="330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ＭＳ Ｐゴシック"/>
              </a:rPr>
              <a:t>return</a:t>
            </a:r>
            <a:endParaRPr/>
          </a:p>
        </p:txBody>
      </p:sp>
      <p:sp>
        <p:nvSpPr>
          <p:cNvPr id="309" name="CustomShape 26"/>
          <p:cNvSpPr/>
          <p:nvPr/>
        </p:nvSpPr>
        <p:spPr>
          <a:xfrm>
            <a:off x="9877320" y="1851120"/>
            <a:ext cx="1701360" cy="1269360"/>
          </a:xfrm>
          <a:prstGeom prst="rect">
            <a:avLst/>
          </a:prstGeom>
          <a:noFill/>
          <a:ln w="12600">
            <a:solidFill>
              <a:srgbClr val="d9d9d9"/>
            </a:solidFill>
            <a:miter/>
          </a:ln>
        </p:spPr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